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67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9" r:id="rId3"/>
    <p:sldMasterId id="2147483707" r:id="rId4"/>
    <p:sldMasterId id="2147483713" r:id="rId5"/>
  </p:sldMasterIdLst>
  <p:notesMasterIdLst>
    <p:notesMasterId r:id="rId41"/>
  </p:notesMasterIdLst>
  <p:handoutMasterIdLst>
    <p:handoutMasterId r:id="rId42"/>
  </p:handoutMasterIdLst>
  <p:sldIdLst>
    <p:sldId id="363" r:id="rId6"/>
    <p:sldId id="258" r:id="rId7"/>
    <p:sldId id="378" r:id="rId8"/>
    <p:sldId id="382" r:id="rId9"/>
    <p:sldId id="381" r:id="rId10"/>
    <p:sldId id="383" r:id="rId11"/>
    <p:sldId id="384" r:id="rId12"/>
    <p:sldId id="389" r:id="rId13"/>
    <p:sldId id="390" r:id="rId14"/>
    <p:sldId id="391" r:id="rId15"/>
    <p:sldId id="350" r:id="rId16"/>
    <p:sldId id="366" r:id="rId17"/>
    <p:sldId id="370" r:id="rId18"/>
    <p:sldId id="403" r:id="rId19"/>
    <p:sldId id="365" r:id="rId20"/>
    <p:sldId id="402" r:id="rId21"/>
    <p:sldId id="353" r:id="rId22"/>
    <p:sldId id="404" r:id="rId23"/>
    <p:sldId id="407" r:id="rId24"/>
    <p:sldId id="397" r:id="rId25"/>
    <p:sldId id="392" r:id="rId26"/>
    <p:sldId id="399" r:id="rId27"/>
    <p:sldId id="400" r:id="rId28"/>
    <p:sldId id="401" r:id="rId29"/>
    <p:sldId id="409" r:id="rId30"/>
    <p:sldId id="414" r:id="rId31"/>
    <p:sldId id="405" r:id="rId32"/>
    <p:sldId id="415" r:id="rId33"/>
    <p:sldId id="408" r:id="rId34"/>
    <p:sldId id="416" r:id="rId35"/>
    <p:sldId id="413" r:id="rId36"/>
    <p:sldId id="418" r:id="rId37"/>
    <p:sldId id="419" r:id="rId38"/>
    <p:sldId id="417" r:id="rId39"/>
    <p:sldId id="411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1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acey O'Neale" initials="SO" lastIdx="15" clrIdx="0">
    <p:extLst>
      <p:ext uri="{19B8F6BF-5375-455C-9EA6-DF929625EA0E}">
        <p15:presenceInfo xmlns:p15="http://schemas.microsoft.com/office/powerpoint/2012/main" userId="cd65de0fec93380c" providerId="Windows Live"/>
      </p:ext>
    </p:extLst>
  </p:cmAuthor>
  <p:cmAuthor id="2" name="Melanie Wemple" initials="MW" lastIdx="14" clrIdx="1">
    <p:extLst>
      <p:ext uri="{19B8F6BF-5375-455C-9EA6-DF929625EA0E}">
        <p15:presenceInfo xmlns:p15="http://schemas.microsoft.com/office/powerpoint/2012/main" userId="Melanie Wemp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AD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4" autoAdjust="0"/>
    <p:restoredTop sz="88675" autoAdjust="0"/>
  </p:normalViewPr>
  <p:slideViewPr>
    <p:cSldViewPr showGuides="1">
      <p:cViewPr varScale="1">
        <p:scale>
          <a:sx n="67" d="100"/>
          <a:sy n="67" d="100"/>
        </p:scale>
        <p:origin x="1350" y="39"/>
      </p:cViewPr>
      <p:guideLst>
        <p:guide orient="horz" pos="720"/>
        <p:guide pos="1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7" d="100"/>
          <a:sy n="87" d="100"/>
        </p:scale>
        <p:origin x="-3534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commentAuthors" Target="commentAuthor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dirty="0" smtClean="0">
                <a:solidFill>
                  <a:schemeClr val="tx1"/>
                </a:solidFill>
              </a:rPr>
              <a:t>Does your utility offer a</a:t>
            </a:r>
            <a:r>
              <a:rPr lang="en-US" sz="1200" baseline="0" dirty="0" smtClean="0">
                <a:solidFill>
                  <a:schemeClr val="tx1"/>
                </a:solidFill>
              </a:rPr>
              <a:t> f</a:t>
            </a:r>
            <a:r>
              <a:rPr lang="en-US" sz="1200" dirty="0" smtClean="0">
                <a:solidFill>
                  <a:schemeClr val="tx1"/>
                </a:solidFill>
              </a:rPr>
              <a:t>ully-automated start- or</a:t>
            </a:r>
            <a:r>
              <a:rPr lang="en-US" sz="1200" baseline="0" dirty="0" smtClean="0">
                <a:solidFill>
                  <a:schemeClr val="tx1"/>
                </a:solidFill>
              </a:rPr>
              <a:t> stop-service transaction</a:t>
            </a:r>
            <a:r>
              <a:rPr lang="en-US" sz="1200" dirty="0" smtClean="0">
                <a:solidFill>
                  <a:schemeClr val="tx1"/>
                </a:solidFill>
              </a:rPr>
              <a:t> in </a:t>
            </a:r>
            <a:r>
              <a:rPr lang="en-US" sz="1200" baseline="0" dirty="0" smtClean="0">
                <a:solidFill>
                  <a:schemeClr val="tx1"/>
                </a:solidFill>
              </a:rPr>
              <a:t>any channel?</a:t>
            </a:r>
            <a:endParaRPr lang="en-US" sz="12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6.8776241908054203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408564418578111"/>
          <c:y val="0.30693847591085016"/>
          <c:w val="0.28377816096751635"/>
          <c:h val="0.387139107611548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Fully-automated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705-47BC-825F-D0DAEE11ACA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705-47BC-825F-D0DAEE11ACA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25-4CAE-821D-9310EB6DE6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200" b="0" i="0" baseline="0" dirty="0" smtClean="0">
                <a:solidFill>
                  <a:schemeClr val="tx1"/>
                </a:solidFill>
                <a:effectLst/>
              </a:rPr>
              <a:t>Comparison of fully-automated transactions</a:t>
            </a:r>
            <a:endParaRPr lang="en-US" sz="1200" dirty="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989402534360628"/>
          <c:y val="0.10326671451517964"/>
          <c:w val="0.85039271300764818"/>
          <c:h val="0.67347021116257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Start-service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Utility 1</c:v>
                </c:pt>
                <c:pt idx="1">
                  <c:v>Utility 2</c:v>
                </c:pt>
                <c:pt idx="2">
                  <c:v>Utility 3</c:v>
                </c:pt>
                <c:pt idx="3">
                  <c:v>Utility 4</c:v>
                </c:pt>
                <c:pt idx="4">
                  <c:v>Utility 5</c:v>
                </c:pt>
                <c:pt idx="5">
                  <c:v>Utility 6</c:v>
                </c:pt>
                <c:pt idx="6">
                  <c:v>Utility 7</c:v>
                </c:pt>
                <c:pt idx="7">
                  <c:v>Utility 8</c:v>
                </c:pt>
                <c:pt idx="8">
                  <c:v>Utility 9</c:v>
                </c:pt>
                <c:pt idx="9">
                  <c:v>Utility 10</c:v>
                </c:pt>
                <c:pt idx="10">
                  <c:v>Ameren IL</c:v>
                </c:pt>
                <c:pt idx="11">
                  <c:v>Ameren MO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0.51526021582518755</c:v>
                </c:pt>
                <c:pt idx="1">
                  <c:v>0.27010267357934331</c:v>
                </c:pt>
                <c:pt idx="2">
                  <c:v>0.19072488408259033</c:v>
                </c:pt>
                <c:pt idx="3">
                  <c:v>0.18658505074265144</c:v>
                </c:pt>
                <c:pt idx="4">
                  <c:v>0.17888216340429783</c:v>
                </c:pt>
                <c:pt idx="5">
                  <c:v>0.14294418789066143</c:v>
                </c:pt>
                <c:pt idx="6">
                  <c:v>9.7566588656826339E-2</c:v>
                </c:pt>
                <c:pt idx="7">
                  <c:v>6.4246325858928921E-2</c:v>
                </c:pt>
                <c:pt idx="8">
                  <c:v>2.1223139242186499E-2</c:v>
                </c:pt>
                <c:pt idx="9">
                  <c:v>7.9374664240172907E-3</c:v>
                </c:pt>
                <c:pt idx="10" formatCode="0%">
                  <c:v>0.04</c:v>
                </c:pt>
                <c:pt idx="11" formatCode="0%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AE-430E-ACDF-C4C54CC60C6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Stop-service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Utility 1</c:v>
                </c:pt>
                <c:pt idx="1">
                  <c:v>Utility 2</c:v>
                </c:pt>
                <c:pt idx="2">
                  <c:v>Utility 3</c:v>
                </c:pt>
                <c:pt idx="3">
                  <c:v>Utility 4</c:v>
                </c:pt>
                <c:pt idx="4">
                  <c:v>Utility 5</c:v>
                </c:pt>
                <c:pt idx="5">
                  <c:v>Utility 6</c:v>
                </c:pt>
                <c:pt idx="6">
                  <c:v>Utility 7</c:v>
                </c:pt>
                <c:pt idx="7">
                  <c:v>Utility 8</c:v>
                </c:pt>
                <c:pt idx="8">
                  <c:v>Utility 9</c:v>
                </c:pt>
                <c:pt idx="9">
                  <c:v>Utility 10</c:v>
                </c:pt>
                <c:pt idx="10">
                  <c:v>Ameren IL</c:v>
                </c:pt>
                <c:pt idx="11">
                  <c:v>Ameren MO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0.22510760477866054</c:v>
                </c:pt>
                <c:pt idx="1">
                  <c:v>0.18847077965075582</c:v>
                </c:pt>
                <c:pt idx="2">
                  <c:v>0.45008503185521742</c:v>
                </c:pt>
                <c:pt idx="3">
                  <c:v>3.7482335742710954E-2</c:v>
                </c:pt>
                <c:pt idx="4">
                  <c:v>0.23528396991832665</c:v>
                </c:pt>
                <c:pt idx="5">
                  <c:v>0.20660430371465874</c:v>
                </c:pt>
                <c:pt idx="6">
                  <c:v>0.15106930761044934</c:v>
                </c:pt>
                <c:pt idx="7">
                  <c:v>0.15037052972026674</c:v>
                </c:pt>
                <c:pt idx="8">
                  <c:v>1.769686608370202E-2</c:v>
                </c:pt>
                <c:pt idx="9">
                  <c:v>0.32467099010207373</c:v>
                </c:pt>
                <c:pt idx="10">
                  <c:v>7.0000000000000007E-2</c:v>
                </c:pt>
                <c:pt idx="11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AE-430E-ACDF-C4C54CC60C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4269552"/>
        <c:axId val="194270384"/>
      </c:barChart>
      <c:catAx>
        <c:axId val="19426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4270384"/>
        <c:crosses val="autoZero"/>
        <c:auto val="1"/>
        <c:lblAlgn val="ctr"/>
        <c:lblOffset val="100"/>
        <c:noMultiLvlLbl val="0"/>
      </c:catAx>
      <c:valAx>
        <c:axId val="194270384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0" i="0" baseline="0" dirty="0" smtClean="0">
                    <a:solidFill>
                      <a:schemeClr val="tx1"/>
                    </a:solidFill>
                    <a:effectLst/>
                  </a:rPr>
                  <a:t>Percentage of fully-automated service transactions</a:t>
                </a:r>
                <a:endParaRPr lang="en-US" sz="1200" dirty="0">
                  <a:solidFill>
                    <a:schemeClr val="tx1"/>
                  </a:solidFill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4269552"/>
        <c:crosses val="autoZero"/>
        <c:crossBetween val="between"/>
        <c:majorUnit val="0.25"/>
      </c:valAx>
      <c:spPr>
        <a:noFill/>
        <a:ln w="25400"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2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Customers are required to log-in</a:t>
            </a:r>
            <a:r>
              <a:rPr lang="en-US" sz="1200" baseline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to stop or transfer existing service</a:t>
            </a:r>
            <a:endParaRPr lang="en-US" sz="1200" dirty="0">
              <a:solidFill>
                <a:schemeClr val="tx1"/>
              </a:solidFill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10379011499649837"/>
          <c:y val="0.156609195402298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168568954869561"/>
          <c:y val="0.24158752883162332"/>
          <c:w val="0.37765987869598533"/>
          <c:h val="0.6485926191044301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7AAD4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E3F-49F6-9A11-13CBDB3152C1}"/>
              </c:ext>
            </c:extLst>
          </c:dPt>
          <c:dPt>
            <c:idx val="1"/>
            <c:bubble3D val="0"/>
            <c:spPr>
              <a:solidFill>
                <a:srgbClr val="4A77B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E3F-49F6-9A11-13CBDB3152C1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Sheet1!$C$6:$D$6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Sheet1!$C$7:$D$7</c:f>
              <c:numCache>
                <c:formatCode>0%</c:formatCode>
                <c:ptCount val="2"/>
                <c:pt idx="0">
                  <c:v>0.61</c:v>
                </c:pt>
                <c:pt idx="1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E3F-49F6-9A11-13CBDB3152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200" b="0" i="0" baseline="0" dirty="0" smtClean="0">
                <a:solidFill>
                  <a:schemeClr val="tx1"/>
                </a:solidFill>
                <a:effectLst/>
              </a:rPr>
              <a:t>Customers are required to log-in to start new service</a:t>
            </a:r>
            <a:endParaRPr lang="en-US" sz="1050" dirty="0">
              <a:solidFill>
                <a:schemeClr val="tx1"/>
              </a:solidFill>
              <a:effectLst/>
            </a:endParaRPr>
          </a:p>
        </c:rich>
      </c:tx>
      <c:layout>
        <c:manualLayout>
          <c:xMode val="edge"/>
          <c:yMode val="edge"/>
          <c:x val="0.20077011825614774"/>
          <c:y val="4.4627399516236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4284862631377857"/>
          <c:y val="0.10662586220873872"/>
          <c:w val="0.57963676108704554"/>
          <c:h val="0.8362328628698462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694-45BE-9AF5-AA40C975DC84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694-45BE-9AF5-AA40C975DC8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Sheet1!$C$2:$D$2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Sheet1!$C$3:$D$3</c:f>
              <c:numCache>
                <c:formatCode>0%</c:formatCode>
                <c:ptCount val="2"/>
                <c:pt idx="0">
                  <c:v>0.19</c:v>
                </c:pt>
                <c:pt idx="1">
                  <c:v>0.81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94-45BE-9AF5-AA40C975DC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257358026424129"/>
          <c:y val="0.30411361715378799"/>
          <c:w val="0.23265645365117005"/>
          <c:h val="0.3864055340540060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Fully-automated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843-4875-A530-88FA2E5C1EC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843-4875-A530-88FA2E5C1EC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43-4875-A530-88FA2E5C1E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75185156310906"/>
          <c:y val="0.37313425864139865"/>
          <c:w val="0.24271328707673917"/>
          <c:h val="0.4154922371991636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Fully-automated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599-47A9-88C8-78BDA549A4A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599-47A9-88C8-78BDA549A4A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17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599-47A9-88C8-78BDA549A4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dirty="0">
                <a:solidFill>
                  <a:schemeClr val="tx1"/>
                </a:solidFill>
              </a:rPr>
              <a:t>Does your utility offer fully-automated </a:t>
            </a:r>
            <a:r>
              <a:rPr lang="en-US" sz="1200" dirty="0" smtClean="0">
                <a:solidFill>
                  <a:schemeClr val="tx1"/>
                </a:solidFill>
              </a:rPr>
              <a:t>start- or stop-service transactions </a:t>
            </a:r>
            <a:r>
              <a:rPr lang="en-US" sz="1200" dirty="0">
                <a:solidFill>
                  <a:schemeClr val="tx1"/>
                </a:solidFill>
              </a:rPr>
              <a:t>via </a:t>
            </a:r>
            <a:r>
              <a:rPr lang="en-US" sz="1200" dirty="0" smtClean="0">
                <a:solidFill>
                  <a:schemeClr val="tx1"/>
                </a:solidFill>
              </a:rPr>
              <a:t>its </a:t>
            </a:r>
            <a:r>
              <a:rPr lang="en-US" sz="1200" b="1" dirty="0" smtClean="0">
                <a:solidFill>
                  <a:schemeClr val="tx1"/>
                </a:solidFill>
              </a:rPr>
              <a:t>website</a:t>
            </a:r>
            <a:r>
              <a:rPr lang="en-US" sz="1200" dirty="0" smtClean="0">
                <a:solidFill>
                  <a:schemeClr val="tx1"/>
                </a:solidFill>
              </a:rPr>
              <a:t>?</a:t>
            </a:r>
            <a:endParaRPr lang="en-US" sz="12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1647413926200402"/>
          <c:y val="5.64971751412429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220067571340815"/>
          <c:y val="0.27143934338716136"/>
          <c:w val="0.28396744289942483"/>
          <c:h val="0.6159909145972137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Fully-automated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9D6-4CC2-BA65-3372EE810DE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9D6-4CC2-BA65-3372EE810D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17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25-4CAE-821D-9310EB6DE6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b="0" i="0" kern="1200" spc="0" baseline="0" dirty="0" smtClean="0">
                <a:solidFill>
                  <a:schemeClr val="tx1"/>
                </a:solidFill>
                <a:effectLst/>
              </a:rPr>
              <a:t>Does your utility offer fully-automated start- or stop-service transactions via its </a:t>
            </a:r>
            <a:r>
              <a:rPr lang="en-US" sz="1200" b="1" i="0" kern="1200" spc="0" baseline="0" dirty="0" smtClean="0">
                <a:solidFill>
                  <a:schemeClr val="tx1"/>
                </a:solidFill>
                <a:effectLst/>
              </a:rPr>
              <a:t>IVR</a:t>
            </a:r>
            <a:r>
              <a:rPr lang="en-US" sz="1200" b="0" i="0" kern="1200" spc="0" baseline="0" dirty="0" smtClean="0">
                <a:solidFill>
                  <a:schemeClr val="tx1"/>
                </a:solidFill>
                <a:effectLst/>
              </a:rPr>
              <a:t>?</a:t>
            </a:r>
            <a:endParaRPr lang="en-US" sz="1200" dirty="0">
              <a:solidFill>
                <a:schemeClr val="tx1"/>
              </a:solidFill>
              <a:effectLst/>
            </a:endParaRPr>
          </a:p>
        </c:rich>
      </c:tx>
      <c:layout>
        <c:manualLayout>
          <c:xMode val="edge"/>
          <c:yMode val="edge"/>
          <c:x val="0.1095885979368858"/>
          <c:y val="7.34463276836158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026261978880547"/>
          <c:y val="0.35552649139196585"/>
          <c:w val="0.30916117316730762"/>
          <c:h val="0.4506417100404822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Fully-automated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9D6-4CC2-BA65-3372EE810DE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9D6-4CC2-BA65-3372EE810DE8}"/>
              </c:ext>
            </c:extLst>
          </c:dPt>
          <c:dLbls>
            <c:dLbl>
              <c:idx val="1"/>
              <c:layout>
                <c:manualLayout>
                  <c:x val="-7.6241134751773049E-2"/>
                  <c:y val="-0.12994350282485886"/>
                </c:manualLayout>
              </c:layout>
              <c:spPr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92578"/>
                        <a:gd name="adj2" fmla="val -19661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3-B9D6-4CC2-BA65-3372EE810D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25-4CAE-821D-9310EB6DE6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00" dirty="0" smtClean="0">
                <a:solidFill>
                  <a:schemeClr val="tx1"/>
                </a:solidFill>
              </a:rPr>
              <a:t>Stop Service</a:t>
            </a:r>
            <a:endParaRPr lang="en-US" sz="18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453412073490816"/>
          <c:y val="0.165384615384615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7820069366329209"/>
          <c:y val="0.26780648092065412"/>
          <c:w val="0.48971925384326953"/>
          <c:h val="0.6328679588128406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Fully-automated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A52-4ADD-B8A4-9F09AD2D8CA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A52-4ADD-B8A4-9F09AD2D8CA5}"/>
              </c:ext>
            </c:extLst>
          </c:dPt>
          <c:dLbls>
            <c:dLbl>
              <c:idx val="1"/>
              <c:layout>
                <c:manualLayout>
                  <c:x val="-2.564102564102564E-2"/>
                  <c:y val="-6.9230769230769304E-2"/>
                </c:manualLayout>
              </c:layout>
              <c:spPr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67157"/>
                        <a:gd name="adj2" fmla="val 11132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3-6A52-4ADD-B8A4-9F09AD2D8C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52-4ADD-B8A4-9F09AD2D8C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200" dirty="0" smtClean="0"/>
              <a:t>Fully-automated Start Service Transactions</a:t>
            </a:r>
            <a:endParaRPr lang="en-US" sz="1200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914466941632296"/>
          <c:y val="0.13686962621051679"/>
          <c:w val="0.76380014998125234"/>
          <c:h val="0.571210290524029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Fully-automated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4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9FEC-4E6A-B037-01EAA6DD696D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4"/>
              </a:solidFill>
              <a:ln>
                <a:solidFill>
                  <a:schemeClr val="accent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FEC-4E6A-B037-01EAA6DD696D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Utility 1</c:v>
                </c:pt>
                <c:pt idx="1">
                  <c:v>Utility 2</c:v>
                </c:pt>
                <c:pt idx="2">
                  <c:v>Utility 3</c:v>
                </c:pt>
                <c:pt idx="3">
                  <c:v>Utility 4</c:v>
                </c:pt>
                <c:pt idx="4">
                  <c:v>Utility 5</c:v>
                </c:pt>
                <c:pt idx="5">
                  <c:v>Utility 6</c:v>
                </c:pt>
                <c:pt idx="6">
                  <c:v>Utility 7</c:v>
                </c:pt>
                <c:pt idx="7">
                  <c:v>Utility 8</c:v>
                </c:pt>
                <c:pt idx="8">
                  <c:v>Utility 9</c:v>
                </c:pt>
                <c:pt idx="9">
                  <c:v>Utility 10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0.51526021582518755</c:v>
                </c:pt>
                <c:pt idx="1">
                  <c:v>0.27010267357934331</c:v>
                </c:pt>
                <c:pt idx="2">
                  <c:v>0.19072488408259033</c:v>
                </c:pt>
                <c:pt idx="3">
                  <c:v>0.18658505074265144</c:v>
                </c:pt>
                <c:pt idx="4">
                  <c:v>0.17888216340429783</c:v>
                </c:pt>
                <c:pt idx="5">
                  <c:v>0.14294418789066143</c:v>
                </c:pt>
                <c:pt idx="6">
                  <c:v>9.7566588656826339E-2</c:v>
                </c:pt>
                <c:pt idx="7">
                  <c:v>6.4246325858928921E-2</c:v>
                </c:pt>
                <c:pt idx="8">
                  <c:v>2.1223139242186499E-2</c:v>
                </c:pt>
                <c:pt idx="9">
                  <c:v>7.9374664240172907E-3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22-4160-ADA0-2BB82528B2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51177696"/>
        <c:axId val="451171872"/>
      </c:barChart>
      <c:catAx>
        <c:axId val="451177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1171872"/>
        <c:crosses val="autoZero"/>
        <c:auto val="1"/>
        <c:lblAlgn val="ctr"/>
        <c:lblOffset val="100"/>
        <c:noMultiLvlLbl val="0"/>
      </c:catAx>
      <c:valAx>
        <c:axId val="451171872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dirty="0"/>
                  <a:t>Percentage of </a:t>
                </a:r>
                <a:r>
                  <a:rPr lang="en-US" sz="1000" dirty="0" smtClean="0"/>
                  <a:t>fully-automated start </a:t>
                </a:r>
                <a:r>
                  <a:rPr lang="en-US" sz="1000" dirty="0"/>
                  <a:t>service </a:t>
                </a:r>
                <a:r>
                  <a:rPr lang="en-US" sz="1000" dirty="0" smtClean="0"/>
                  <a:t>transactions</a:t>
                </a:r>
                <a:endParaRPr lang="en-US" sz="1000" dirty="0"/>
              </a:p>
            </c:rich>
          </c:tx>
          <c:layout>
            <c:manualLayout>
              <c:xMode val="edge"/>
              <c:yMode val="edge"/>
              <c:x val="3.0120481927710843E-2"/>
              <c:y val="7.6524798624309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1177696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b="0" i="0" baseline="0" dirty="0" smtClean="0">
                <a:solidFill>
                  <a:schemeClr val="tx1"/>
                </a:solidFill>
                <a:effectLst/>
              </a:rPr>
              <a:t>Fully-automated Start Service Transactions</a:t>
            </a:r>
            <a:endParaRPr lang="en-US" sz="1200" dirty="0">
              <a:solidFill>
                <a:schemeClr val="tx1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107595737279827"/>
          <c:y val="0.10567416124438953"/>
          <c:w val="0.79683568921354708"/>
          <c:h val="0.63212826890392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Utility 1</c:v>
                </c:pt>
                <c:pt idx="1">
                  <c:v>Utility 2</c:v>
                </c:pt>
                <c:pt idx="2">
                  <c:v>Utility 3</c:v>
                </c:pt>
                <c:pt idx="3">
                  <c:v>Utility 4</c:v>
                </c:pt>
                <c:pt idx="4">
                  <c:v>Utility 5</c:v>
                </c:pt>
                <c:pt idx="5">
                  <c:v>Utility 6</c:v>
                </c:pt>
                <c:pt idx="6">
                  <c:v>Utility 7</c:v>
                </c:pt>
                <c:pt idx="7">
                  <c:v>Utility 8</c:v>
                </c:pt>
                <c:pt idx="8">
                  <c:v>Utility 9</c:v>
                </c:pt>
                <c:pt idx="9">
                  <c:v>Utility 10</c:v>
                </c:pt>
                <c:pt idx="10">
                  <c:v>Utility 11</c:v>
                </c:pt>
                <c:pt idx="11">
                  <c:v>Utility 12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0.45008503185521698</c:v>
                </c:pt>
                <c:pt idx="1">
                  <c:v>0.32467099010207401</c:v>
                </c:pt>
                <c:pt idx="2">
                  <c:v>0.23528396991832701</c:v>
                </c:pt>
                <c:pt idx="3">
                  <c:v>0.22510760477866101</c:v>
                </c:pt>
                <c:pt idx="4">
                  <c:v>0.20660430371465899</c:v>
                </c:pt>
                <c:pt idx="5">
                  <c:v>0.18847077965075601</c:v>
                </c:pt>
                <c:pt idx="6">
                  <c:v>0.15106930761044901</c:v>
                </c:pt>
                <c:pt idx="7">
                  <c:v>0.15037052972026699</c:v>
                </c:pt>
                <c:pt idx="8">
                  <c:v>0.142078792958927</c:v>
                </c:pt>
                <c:pt idx="9">
                  <c:v>5.90130320266989E-2</c:v>
                </c:pt>
                <c:pt idx="10">
                  <c:v>3.7482335742711002E-2</c:v>
                </c:pt>
                <c:pt idx="11">
                  <c:v>1.7696866083701999E-2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EE-47AB-82EB-0D80732F1D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-27"/>
        <c:axId val="830474192"/>
        <c:axId val="830475856"/>
      </c:barChart>
      <c:catAx>
        <c:axId val="830474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0475856"/>
        <c:crosses val="autoZero"/>
        <c:auto val="1"/>
        <c:lblAlgn val="ctr"/>
        <c:lblOffset val="100"/>
        <c:noMultiLvlLbl val="0"/>
      </c:catAx>
      <c:valAx>
        <c:axId val="830475856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0" i="0" baseline="0" dirty="0" smtClean="0">
                    <a:solidFill>
                      <a:schemeClr val="tx1"/>
                    </a:solidFill>
                    <a:effectLst/>
                  </a:rPr>
                  <a:t>Percentage of fully-automated stop service transactions</a:t>
                </a:r>
                <a:endParaRPr lang="en-US" sz="800" dirty="0">
                  <a:solidFill>
                    <a:schemeClr val="tx1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5.8232931726907633E-2"/>
              <c:y val="9.942218442593191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30474192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200" b="0" i="0" kern="1200" spc="0" baseline="0" dirty="0" smtClean="0">
                <a:solidFill>
                  <a:srgbClr val="272525"/>
                </a:solidFill>
                <a:effectLst/>
              </a:rPr>
              <a:t>Comparison of fully-automated transactions</a:t>
            </a:r>
            <a:endParaRPr lang="en-US" sz="1200" dirty="0">
              <a:effectLst/>
            </a:endParaRPr>
          </a:p>
        </c:rich>
      </c:tx>
      <c:layout>
        <c:manualLayout>
          <c:xMode val="edge"/>
          <c:yMode val="edge"/>
          <c:x val="0.30009028238940011"/>
          <c:y val="4.59770114942528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12391297473358"/>
          <c:y val="0.29204204000362022"/>
          <c:w val="0.77400768428042876"/>
          <c:h val="0.536727531903339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Start-service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635-4CA8-B7B4-7B518402859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35-4CA8-B7B4-7B5184028597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FEC-4E6A-B037-01EAA6DD696D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EC-4E6A-B037-01EAA6DD69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Average</c:v>
                </c:pt>
                <c:pt idx="1">
                  <c:v>Ameren IL</c:v>
                </c:pt>
                <c:pt idx="2">
                  <c:v>Ameren MO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0.15</c:v>
                </c:pt>
                <c:pt idx="1">
                  <c:v>0.04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22-4160-ADA0-2BB82528B2D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Stop-service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Average</c:v>
                </c:pt>
                <c:pt idx="1">
                  <c:v>Ameren IL</c:v>
                </c:pt>
                <c:pt idx="2">
                  <c:v>Ameren MO</c:v>
                </c:pt>
              </c:strCache>
            </c:strRef>
          </c:cat>
          <c:val>
            <c:numRef>
              <c:f>Sheet1!$C$2:$C$4</c:f>
              <c:numCache>
                <c:formatCode>0%</c:formatCode>
                <c:ptCount val="3"/>
                <c:pt idx="0">
                  <c:v>0.18</c:v>
                </c:pt>
                <c:pt idx="1">
                  <c:v>0.05</c:v>
                </c:pt>
                <c:pt idx="2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94-43A4-806D-AE40610EF6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451177696"/>
        <c:axId val="451171872"/>
      </c:barChart>
      <c:catAx>
        <c:axId val="451177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1171872"/>
        <c:crosses val="autoZero"/>
        <c:auto val="1"/>
        <c:lblAlgn val="ctr"/>
        <c:lblOffset val="100"/>
        <c:noMultiLvlLbl val="0"/>
      </c:catAx>
      <c:valAx>
        <c:axId val="451171872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 smtClean="0"/>
                  <a:t>Percentage of fully-automated start service transactions</a:t>
                </a:r>
              </a:p>
            </c:rich>
          </c:tx>
          <c:layout>
            <c:manualLayout>
              <c:xMode val="edge"/>
              <c:yMode val="edge"/>
              <c:x val="3.0120481927710843E-2"/>
              <c:y val="7.6524798624309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1177696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90301362932043"/>
          <c:y val="0.12244252873563219"/>
          <c:w val="0.44210021187110649"/>
          <c:h val="4.90322653633813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0.05443</cdr:x>
      <cdr:y>0.74239</cdr:y>
    </cdr:from>
    <cdr:to>
      <cdr:x>0.43641</cdr:x>
      <cdr:y>0.84508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336532" y="3337655"/>
          <a:ext cx="2361523" cy="461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800" b="1" dirty="0"/>
            <a:t>Base</a:t>
          </a:r>
          <a:r>
            <a:rPr lang="en-US" sz="800" dirty="0"/>
            <a:t>: </a:t>
          </a:r>
          <a:r>
            <a:rPr lang="en-US" sz="800" dirty="0" smtClean="0"/>
            <a:t>n=31 </a:t>
          </a:r>
          <a:r>
            <a:rPr lang="en-US" sz="800" b="1" dirty="0"/>
            <a:t>Question</a:t>
          </a:r>
          <a:r>
            <a:rPr lang="en-US" sz="800" dirty="0"/>
            <a:t>: Does </a:t>
          </a:r>
          <a:r>
            <a:rPr lang="en-US" sz="800" dirty="0" smtClean="0"/>
            <a:t>your </a:t>
          </a:r>
          <a:r>
            <a:rPr lang="en-US" sz="800" dirty="0"/>
            <a:t>utility fully </a:t>
          </a:r>
          <a:r>
            <a:rPr lang="en-US" sz="800" dirty="0" smtClean="0"/>
            <a:t>automate </a:t>
          </a:r>
          <a:r>
            <a:rPr lang="en-US" sz="800" dirty="0"/>
            <a:t>start-service orders through any </a:t>
          </a:r>
          <a:r>
            <a:rPr lang="en-US" sz="800" dirty="0" smtClean="0"/>
            <a:t>channel?</a:t>
          </a:r>
          <a:endParaRPr lang="en-US" sz="800" dirty="0"/>
        </a:p>
      </cdr:txBody>
    </cdr:sp>
  </cdr:relSizeAnchor>
  <cdr:relSizeAnchor xmlns:cdr="http://schemas.openxmlformats.org/drawingml/2006/chartDrawing">
    <cdr:from>
      <cdr:x>0.16848</cdr:x>
      <cdr:y>0.22034</cdr:y>
    </cdr:from>
    <cdr:to>
      <cdr:x>0.3311</cdr:x>
      <cdr:y>0.27853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1041608" y="990605"/>
          <a:ext cx="1005403" cy="261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100" dirty="0"/>
            <a:t>S</a:t>
          </a:r>
          <a:r>
            <a:rPr lang="en-US" sz="1100" dirty="0" smtClean="0"/>
            <a:t>tart </a:t>
          </a:r>
          <a:r>
            <a:rPr lang="en-US" sz="1100" dirty="0"/>
            <a:t>service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0.19017</cdr:x>
      <cdr:y>0.24194</cdr:y>
    </cdr:from>
    <cdr:to>
      <cdr:x>0.3229</cdr:x>
      <cdr:y>0.29731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1431339" y="1143000"/>
          <a:ext cx="998991" cy="261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100" dirty="0" smtClean="0"/>
            <a:t>Stop </a:t>
          </a:r>
          <a:r>
            <a:rPr lang="en-US" sz="1100" dirty="0"/>
            <a:t>service </a:t>
          </a:r>
        </a:p>
      </cdr:txBody>
    </cdr:sp>
  </cdr:relSizeAnchor>
  <cdr:relSizeAnchor xmlns:cdr="http://schemas.openxmlformats.org/drawingml/2006/chartDrawing">
    <cdr:from>
      <cdr:x>0.13955</cdr:x>
      <cdr:y>0.73195</cdr:y>
    </cdr:from>
    <cdr:to>
      <cdr:x>0.43315</cdr:x>
      <cdr:y>0.82967</cdr:y>
    </cdr:to>
    <cdr:sp macro="" textlink="">
      <cdr:nvSpPr>
        <cdr:cNvPr id="4" name="Rectangle 3"/>
        <cdr:cNvSpPr/>
      </cdr:nvSpPr>
      <cdr:spPr>
        <a:xfrm xmlns:a="http://schemas.openxmlformats.org/drawingml/2006/main">
          <a:off x="1050340" y="3458046"/>
          <a:ext cx="2209800" cy="461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800" b="1" dirty="0"/>
            <a:t>Base</a:t>
          </a:r>
          <a:r>
            <a:rPr lang="en-US" sz="800" dirty="0"/>
            <a:t>: </a:t>
          </a:r>
          <a:r>
            <a:rPr lang="en-US" sz="800" dirty="0" smtClean="0"/>
            <a:t>n=31 </a:t>
          </a:r>
          <a:r>
            <a:rPr lang="en-US" sz="800" b="1" dirty="0"/>
            <a:t>Question</a:t>
          </a:r>
          <a:r>
            <a:rPr lang="en-US" sz="800" dirty="0"/>
            <a:t>: Does </a:t>
          </a:r>
          <a:r>
            <a:rPr lang="en-US" sz="800" dirty="0" smtClean="0"/>
            <a:t>your </a:t>
          </a:r>
          <a:r>
            <a:rPr lang="en-US" sz="800" dirty="0"/>
            <a:t>utility fully </a:t>
          </a:r>
          <a:r>
            <a:rPr lang="en-US" sz="800" dirty="0" smtClean="0"/>
            <a:t>automate stop-service </a:t>
          </a:r>
          <a:r>
            <a:rPr lang="en-US" sz="800" dirty="0"/>
            <a:t>orders through any </a:t>
          </a:r>
          <a:r>
            <a:rPr lang="en-US" sz="800" dirty="0" smtClean="0"/>
            <a:t>channel?</a:t>
          </a:r>
          <a:endParaRPr lang="en-US" sz="8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0.18812</cdr:x>
      <cdr:y>0.29422</cdr:y>
    </cdr:from>
    <cdr:to>
      <cdr:x>0.31578</cdr:x>
      <cdr:y>0.36202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7800" y="1322744"/>
          <a:ext cx="982497" cy="3048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kern="1200" dirty="0" smtClean="0">
              <a:solidFill>
                <a:schemeClr val="tx1"/>
              </a:solidFill>
            </a:rPr>
            <a:t>Stop Service</a:t>
          </a:r>
          <a:endParaRPr lang="en-US" sz="1100" kern="1200" dirty="0">
            <a:solidFill>
              <a:schemeClr val="tx1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0.1841</cdr:x>
      <cdr:y>0.2896</cdr:y>
    </cdr:from>
    <cdr:to>
      <cdr:x>0.31176</cdr:x>
      <cdr:y>0.35739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92446" y="1301962"/>
          <a:ext cx="826854" cy="3047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kern="1200" dirty="0" smtClean="0">
              <a:solidFill>
                <a:schemeClr val="tx1"/>
              </a:solidFill>
            </a:rPr>
            <a:t>Start Service</a:t>
          </a:r>
          <a:endParaRPr lang="en-US" sz="1100" kern="1200" dirty="0">
            <a:solidFill>
              <a:schemeClr val="tx1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0.18036</cdr:x>
      <cdr:y>0.26421</cdr:y>
    </cdr:from>
    <cdr:to>
      <cdr:x>0.30802</cdr:x>
      <cdr:y>0.33201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81909" y="1187845"/>
          <a:ext cx="836581" cy="3048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 kern="1200" dirty="0" smtClean="0">
              <a:solidFill>
                <a:schemeClr val="tx1"/>
              </a:solidFill>
            </a:rPr>
            <a:t>Start Service</a:t>
          </a:r>
          <a:endParaRPr lang="en-US" sz="1100" kern="1200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13B3A-7A1A-4A21-A594-041483CE4920}" type="datetimeFigureOut">
              <a:rPr lang="en-US" smtClean="0"/>
              <a:t>1/30/2019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4DAEB-39B7-4F25-B76B-94166289702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751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8BD8F-A5C3-7747-8572-C986D6E2DAA6}" type="datetimeFigureOut">
              <a:rPr lang="en-US" smtClean="0"/>
              <a:t>1/30/2019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6C45DA-36F5-3340-BFE9-DB4E573B693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08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6C45DA-36F5-3340-BFE9-DB4E573B69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3327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6C45DA-36F5-3340-BFE9-DB4E573B69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060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6C45DA-36F5-3340-BFE9-DB4E573B69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533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6C45DA-36F5-3340-BFE9-DB4E573B69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9369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6C45DA-36F5-3340-BFE9-DB4E573B69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9233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C45DA-36F5-3340-BFE9-DB4E573B6931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461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C45DA-36F5-3340-BFE9-DB4E573B6931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101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272525"/>
                </a:solidFill>
              </a:rPr>
              <a:t>Anon: The IVR accounts for about 20,000 orders annually and allows customers to stop service without agent assistance.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C45DA-36F5-3340-BFE9-DB4E573B6931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300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When SCE&amp;G rolled out its online start-service solution in 2009, it was one of the first utilities to design a form that encouraged self-service. </a:t>
            </a:r>
          </a:p>
          <a:p>
            <a:r>
              <a:rPr lang="en-US" dirty="0" smtClean="0"/>
              <a:t>The utility continually refined the online start-service form until it was as simple as possible. The form includes only a minimal amount of fields so that it is simple for customers to use.</a:t>
            </a:r>
          </a:p>
          <a:p>
            <a:endParaRPr lang="en-US" dirty="0" smtClean="0"/>
          </a:p>
          <a:p>
            <a:r>
              <a:rPr lang="en-US" dirty="0" smtClean="0"/>
              <a:t>Of the non-authenticated visitors to the SCE&amp;G website, 27 percent who begin the start-service process online also complete it online. When looking at only those who make it to the second of seven steps, the conversion rate jumps up to 65 percent.</a:t>
            </a:r>
          </a:p>
          <a:p>
            <a:endParaRPr lang="en-US" dirty="0" smtClean="0"/>
          </a:p>
          <a:p>
            <a:r>
              <a:rPr lang="en-US" dirty="0" smtClean="0"/>
              <a:t>Only four steps are asked of the customer who wishes to transfer service (after logging in to the secure side of the site):</a:t>
            </a:r>
          </a:p>
          <a:p>
            <a:r>
              <a:rPr lang="en-US" dirty="0" smtClean="0"/>
              <a:t>1. Enter new address</a:t>
            </a:r>
          </a:p>
          <a:p>
            <a:r>
              <a:rPr lang="en-US" dirty="0" smtClean="0"/>
              <a:t>2. Schedule start date</a:t>
            </a:r>
          </a:p>
          <a:p>
            <a:r>
              <a:rPr lang="en-US" dirty="0" smtClean="0"/>
              <a:t>3. Schedule stop date</a:t>
            </a:r>
          </a:p>
          <a:p>
            <a:r>
              <a:rPr lang="en-US" dirty="0" smtClean="0"/>
              <a:t>4. Confirm and submit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6C45DA-36F5-3340-BFE9-DB4E573B69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0228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blue ci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 userDrawn="1"/>
        </p:nvGrpSpPr>
        <p:grpSpPr>
          <a:xfrm>
            <a:off x="-76200" y="-30481"/>
            <a:ext cx="9296400" cy="6904355"/>
            <a:chOff x="-76200" y="-76201"/>
            <a:chExt cx="9296400" cy="6950076"/>
          </a:xfrm>
        </p:grpSpPr>
        <p:sp>
          <p:nvSpPr>
            <p:cNvPr id="21" name="Rectangle 20"/>
            <p:cNvSpPr/>
            <p:nvPr userDrawn="1"/>
          </p:nvSpPr>
          <p:spPr>
            <a:xfrm>
              <a:off x="6553200" y="-76201"/>
              <a:ext cx="2057400" cy="695007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76200" cmpd="sng">
                  <a:noFill/>
                  <a:prstDash val="solid"/>
                </a:ln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 flipH="1">
              <a:off x="8610600" y="-76201"/>
              <a:ext cx="152400" cy="6950075"/>
            </a:xfrm>
            <a:prstGeom prst="rect">
              <a:avLst/>
            </a:prstGeom>
            <a:solidFill>
              <a:schemeClr val="accent3">
                <a:alpha val="85000"/>
              </a:schemeClr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76200" cmpd="sng">
                  <a:noFill/>
                  <a:prstDash val="solid"/>
                </a:ln>
              </a:endParaRPr>
            </a:p>
          </p:txBody>
        </p:sp>
        <p:sp>
          <p:nvSpPr>
            <p:cNvPr id="25" name="Rectangle 24"/>
            <p:cNvSpPr/>
            <p:nvPr userDrawn="1"/>
          </p:nvSpPr>
          <p:spPr>
            <a:xfrm>
              <a:off x="8763000" y="-76201"/>
              <a:ext cx="457200" cy="6950075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76200" cmpd="sng">
                  <a:noFill/>
                  <a:prstDash val="solid"/>
                </a:ln>
              </a:endParaRPr>
            </a:p>
          </p:txBody>
        </p:sp>
        <p:sp>
          <p:nvSpPr>
            <p:cNvPr id="26" name="Rectangle 25"/>
            <p:cNvSpPr/>
            <p:nvPr userDrawn="1"/>
          </p:nvSpPr>
          <p:spPr>
            <a:xfrm>
              <a:off x="-76200" y="-76199"/>
              <a:ext cx="6629400" cy="6950074"/>
            </a:xfrm>
            <a:prstGeom prst="rect">
              <a:avLst/>
            </a:prstGeom>
            <a:solidFill>
              <a:schemeClr val="accent2">
                <a:alpha val="85000"/>
              </a:schemeClr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76200" cmpd="sng">
                  <a:noFill/>
                  <a:prstDash val="solid"/>
                </a:ln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3"/>
          <a:stretch/>
        </p:blipFill>
        <p:spPr>
          <a:xfrm rot="5400000">
            <a:off x="6283436" y="391684"/>
            <a:ext cx="2621280" cy="1776952"/>
          </a:xfrm>
          <a:prstGeom prst="rect">
            <a:avLst/>
          </a:prstGeom>
        </p:spPr>
      </p:pic>
      <p:sp>
        <p:nvSpPr>
          <p:cNvPr id="17" name="Oval 16"/>
          <p:cNvSpPr/>
          <p:nvPr userDrawn="1"/>
        </p:nvSpPr>
        <p:spPr>
          <a:xfrm>
            <a:off x="6781800" y="76200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8600" y="304800"/>
            <a:ext cx="6324600" cy="1295400"/>
          </a:xfrm>
          <a:prstGeom prst="rect">
            <a:avLst/>
          </a:prstGeom>
        </p:spPr>
        <p:txBody>
          <a:bodyPr anchor="t"/>
          <a:lstStyle>
            <a:lvl1pPr algn="l">
              <a:defRPr sz="4000" b="1" baseline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Report Title Text Can Go to Two Lines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600" y="1676400"/>
            <a:ext cx="6324600" cy="990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Text Can Also Go to Two Lines If Necessary</a:t>
            </a:r>
          </a:p>
        </p:txBody>
      </p:sp>
      <p:pic>
        <p:nvPicPr>
          <p:cNvPr id="15" name="Picture 14" descr="E-logo-K-text-vertical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257800"/>
            <a:ext cx="1143000" cy="1455722"/>
          </a:xfrm>
          <a:prstGeom prst="rect">
            <a:avLst/>
          </a:prstGeom>
        </p:spPr>
      </p:pic>
      <p:sp>
        <p:nvSpPr>
          <p:cNvPr id="18" name="Text Placeholder 2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3200400"/>
            <a:ext cx="3200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27" name="Text Placeholder 21"/>
          <p:cNvSpPr>
            <a:spLocks noGrp="1"/>
          </p:cNvSpPr>
          <p:nvPr>
            <p:ph type="body" sz="quarter" idx="15" hasCustomPrompt="1"/>
          </p:nvPr>
        </p:nvSpPr>
        <p:spPr>
          <a:xfrm>
            <a:off x="228600" y="3581400"/>
            <a:ext cx="3200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Author title</a:t>
            </a:r>
          </a:p>
        </p:txBody>
      </p:sp>
      <p:sp>
        <p:nvSpPr>
          <p:cNvPr id="28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2895600" y="6400800"/>
            <a:ext cx="3657600" cy="3810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602819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single column green tre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" y="775367"/>
            <a:ext cx="9137759" cy="5625433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768683"/>
            <a:ext cx="9144000" cy="5632117"/>
          </a:xfrm>
          <a:prstGeom prst="rect">
            <a:avLst/>
          </a:prstGeom>
          <a:solidFill>
            <a:schemeClr val="accent1">
              <a:alpha val="94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152400"/>
            <a:ext cx="8610600" cy="4873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Slide title, single line 24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" y="990600"/>
            <a:ext cx="8610600" cy="5257800"/>
          </a:xfrm>
          <a:prstGeom prst="rect">
            <a:avLst/>
          </a:prstGeom>
        </p:spPr>
        <p:txBody>
          <a:bodyPr numCol="2" spcCol="27432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None/>
              <a:tabLst/>
              <a:defRPr sz="1200" b="1" baseline="0">
                <a:solidFill>
                  <a:schemeClr val="bg1"/>
                </a:solidFill>
              </a:defRPr>
            </a:lvl1pPr>
            <a:lvl2pPr marL="171450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200" b="1" baseline="0">
                <a:solidFill>
                  <a:schemeClr val="bg1"/>
                </a:solidFill>
              </a:defRPr>
            </a:lvl2pPr>
            <a:lvl3pPr marL="914400" indent="0">
              <a:buFont typeface="Wingdings" panose="05000000000000000000" pitchFamily="2" charset="2"/>
              <a:buNone/>
              <a:defRPr/>
            </a:lvl3pPr>
            <a:lvl4pPr marL="1657350" indent="-285750">
              <a:buFont typeface="Wingdings" panose="05000000000000000000" pitchFamily="2" charset="2"/>
              <a:buChar char="§"/>
              <a:defRPr/>
            </a:lvl4pPr>
            <a:lvl5pPr marL="2114550" indent="-28575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/>
              <a:t>Text on this type of slide should be Arial 12 </a:t>
            </a:r>
            <a:r>
              <a:rPr lang="en-US" dirty="0" err="1"/>
              <a:t>pt</a:t>
            </a:r>
            <a:r>
              <a:rPr lang="en-US" dirty="0"/>
              <a:t> white, bold for readability. If the image you place on the slide doesn’t have a white background, put a white box behind it.</a:t>
            </a:r>
          </a:p>
          <a:p>
            <a:pPr lvl="0"/>
            <a:r>
              <a:rPr lang="en-US" dirty="0"/>
              <a:t>Tab in to get bullets; shift + tab to go back to plain text.</a:t>
            </a:r>
          </a:p>
          <a:p>
            <a:pPr lvl="1"/>
            <a:r>
              <a:rPr lang="en-US" dirty="0"/>
              <a:t>You might want bullets.</a:t>
            </a:r>
          </a:p>
          <a:p>
            <a:pPr lvl="1"/>
            <a:r>
              <a:rPr lang="en-US" dirty="0"/>
              <a:t>Here’s a second bullet.</a:t>
            </a:r>
          </a:p>
          <a:p>
            <a:pPr lvl="0"/>
            <a:r>
              <a:rPr lang="en-US" dirty="0"/>
              <a:t>There are two columns in this text box; adding more text will eventually wrap it around the top of the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90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Do not change the transparency of the color overlay; it’s set for maximum text readability.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133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single column orange renew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5638799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762000"/>
            <a:ext cx="9144000" cy="5638800"/>
          </a:xfrm>
          <a:prstGeom prst="rect">
            <a:avLst/>
          </a:prstGeom>
          <a:solidFill>
            <a:schemeClr val="accent3">
              <a:alpha val="94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152400"/>
            <a:ext cx="8610600" cy="4873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Slide title, single line 24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" y="990600"/>
            <a:ext cx="8610600" cy="5257800"/>
          </a:xfrm>
          <a:prstGeom prst="rect">
            <a:avLst/>
          </a:prstGeom>
        </p:spPr>
        <p:txBody>
          <a:bodyPr numCol="2" spcCol="27432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None/>
              <a:tabLst/>
              <a:defRPr sz="1200" b="1" baseline="0">
                <a:solidFill>
                  <a:schemeClr val="bg1"/>
                </a:solidFill>
              </a:defRPr>
            </a:lvl1pPr>
            <a:lvl2pPr marL="171450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200" b="1" baseline="0">
                <a:solidFill>
                  <a:schemeClr val="bg1"/>
                </a:solidFill>
              </a:defRPr>
            </a:lvl2pPr>
            <a:lvl3pPr marL="914400" indent="0">
              <a:buFont typeface="Wingdings" panose="05000000000000000000" pitchFamily="2" charset="2"/>
              <a:buNone/>
              <a:defRPr/>
            </a:lvl3pPr>
            <a:lvl4pPr marL="1657350" indent="-285750">
              <a:buFont typeface="Wingdings" panose="05000000000000000000" pitchFamily="2" charset="2"/>
              <a:buChar char="§"/>
              <a:defRPr/>
            </a:lvl4pPr>
            <a:lvl5pPr marL="2114550" indent="-28575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/>
              <a:t>Text on this type of slide should be Arial 12 </a:t>
            </a:r>
            <a:r>
              <a:rPr lang="en-US" dirty="0" err="1"/>
              <a:t>pt</a:t>
            </a:r>
            <a:r>
              <a:rPr lang="en-US" dirty="0"/>
              <a:t> white, bold for readability. If the image you place on the slide doesn’t have a white background, put a white box behind it.</a:t>
            </a:r>
          </a:p>
          <a:p>
            <a:pPr lvl="0"/>
            <a:r>
              <a:rPr lang="en-US" dirty="0"/>
              <a:t>Tab in to get bullets; shift + tab to go back to plain text.</a:t>
            </a:r>
          </a:p>
          <a:p>
            <a:pPr lvl="1"/>
            <a:r>
              <a:rPr lang="en-US" dirty="0"/>
              <a:t>You might want bullets.</a:t>
            </a:r>
          </a:p>
          <a:p>
            <a:pPr lvl="1"/>
            <a:r>
              <a:rPr lang="en-US" dirty="0"/>
              <a:t>Here’s a second bullet.</a:t>
            </a:r>
          </a:p>
          <a:p>
            <a:pPr lvl="0"/>
            <a:r>
              <a:rPr lang="en-US" dirty="0"/>
              <a:t>There are two columns in this text box; adding more text will eventually wrap it around the top of the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90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Do not change the transparency of the color overlay; it’s set for maximum text readability.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993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single column teal lightbulb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" y="775368"/>
            <a:ext cx="9137758" cy="562543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762000"/>
            <a:ext cx="9144000" cy="5638800"/>
          </a:xfrm>
          <a:prstGeom prst="rect">
            <a:avLst/>
          </a:prstGeom>
          <a:solidFill>
            <a:schemeClr val="accent4">
              <a:alpha val="94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152400"/>
            <a:ext cx="8610600" cy="4873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Slide title, single line 24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" y="990600"/>
            <a:ext cx="8610600" cy="5257800"/>
          </a:xfrm>
          <a:prstGeom prst="rect">
            <a:avLst/>
          </a:prstGeom>
        </p:spPr>
        <p:txBody>
          <a:bodyPr numCol="2" spcCol="274320"/>
          <a:lstStyle>
            <a:lvl1pPr marL="0" indent="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None/>
              <a:defRPr sz="1200" b="1" baseline="0">
                <a:solidFill>
                  <a:schemeClr val="bg1"/>
                </a:solidFill>
              </a:defRPr>
            </a:lvl1pPr>
            <a:lvl2pPr marL="171450" indent="-1714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200" b="1" baseline="0">
                <a:solidFill>
                  <a:schemeClr val="bg1"/>
                </a:solidFill>
              </a:defRPr>
            </a:lvl2pPr>
            <a:lvl3pPr marL="914400" indent="0">
              <a:buFont typeface="Wingdings" panose="05000000000000000000" pitchFamily="2" charset="2"/>
              <a:buNone/>
              <a:defRPr/>
            </a:lvl3pPr>
            <a:lvl4pPr marL="1657350" indent="-285750">
              <a:buFont typeface="Wingdings" panose="05000000000000000000" pitchFamily="2" charset="2"/>
              <a:buChar char="§"/>
              <a:defRPr/>
            </a:lvl4pPr>
            <a:lvl5pPr marL="2114550" indent="-28575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/>
              <a:t>Text on this type of slide should be Arial 12 </a:t>
            </a:r>
            <a:r>
              <a:rPr lang="en-US" dirty="0" err="1"/>
              <a:t>pt</a:t>
            </a:r>
            <a:r>
              <a:rPr lang="en-US" dirty="0"/>
              <a:t> white, bold for readability. If the image you place on the slide doesn’t have a white background, put a white box behind it.</a:t>
            </a:r>
          </a:p>
          <a:p>
            <a:pPr lvl="0"/>
            <a:r>
              <a:rPr lang="en-US" dirty="0"/>
              <a:t>Tab in to get bullets; shift + tab to go back to plain text.</a:t>
            </a:r>
          </a:p>
          <a:p>
            <a:pPr lvl="1"/>
            <a:r>
              <a:rPr lang="en-US" dirty="0"/>
              <a:t>You might want bullets.</a:t>
            </a:r>
          </a:p>
          <a:p>
            <a:pPr lvl="1"/>
            <a:r>
              <a:rPr lang="en-US" dirty="0"/>
              <a:t>Here’s a second bullet.</a:t>
            </a:r>
          </a:p>
          <a:p>
            <a:pPr lvl="0"/>
            <a:r>
              <a:rPr lang="en-US" dirty="0"/>
              <a:t>There are two columns in this text box; adding more text will eventually wrap it around the top of the box.</a:t>
            </a:r>
          </a:p>
          <a:p>
            <a:pPr lvl="0"/>
            <a:r>
              <a:rPr lang="en-US" dirty="0"/>
              <a:t>Do not change the transparency of the color overlay; it’s set for maximum text readability.</a:t>
            </a:r>
          </a:p>
        </p:txBody>
      </p:sp>
    </p:spTree>
    <p:extLst>
      <p:ext uri="{BB962C8B-B14F-4D97-AF65-F5344CB8AC3E}">
        <p14:creationId xmlns:p14="http://schemas.microsoft.com/office/powerpoint/2010/main" val="1846029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gree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" y="0"/>
            <a:ext cx="9141791" cy="69515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-9526" y="0"/>
            <a:ext cx="9153526" cy="838200"/>
          </a:xfrm>
          <a:prstGeom prst="rect">
            <a:avLst/>
          </a:prstGeom>
          <a:solidFill>
            <a:schemeClr val="accent1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0"/>
            <a:ext cx="8229600" cy="8382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 goes here, can be up to two lines, 24pt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28600" y="1066800"/>
            <a:ext cx="82296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200"/>
            </a:lvl1pPr>
            <a:lvl2pPr marL="171450" indent="-171450"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389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493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-9527" y="0"/>
            <a:ext cx="9153525" cy="838200"/>
          </a:xfrm>
          <a:prstGeom prst="rect">
            <a:avLst/>
          </a:prstGeom>
          <a:solidFill>
            <a:schemeClr val="accent2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0"/>
            <a:ext cx="8229600" cy="8382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 goes here, can be up to two lines, 24pt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28600" y="1066800"/>
            <a:ext cx="82296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200"/>
            </a:lvl1pPr>
            <a:lvl2pPr marL="171450" indent="-171450"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8306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oran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9144001" cy="7366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1" y="0"/>
            <a:ext cx="9144000" cy="838200"/>
          </a:xfrm>
          <a:prstGeom prst="rect">
            <a:avLst/>
          </a:prstGeom>
          <a:solidFill>
            <a:schemeClr val="accent3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0"/>
            <a:ext cx="8229600" cy="8382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 goes here, can be up to two lines, 24pt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28600" y="1066800"/>
            <a:ext cx="82296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200"/>
            </a:lvl1pPr>
            <a:lvl2pPr marL="171450" indent="-171450"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6099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key fin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493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rgbClr val="4A77BB">
              <a:alpha val="85000"/>
            </a:srgb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0"/>
            <a:ext cx="8610600" cy="838200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 goes here, can be up to two lines, 24pt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057400" y="838200"/>
            <a:ext cx="0" cy="6019800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1981200" y="838200"/>
            <a:ext cx="0" cy="601980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1914525" y="838200"/>
            <a:ext cx="0" cy="601980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>
            <a:off x="4315" y="837340"/>
            <a:ext cx="1900685" cy="602066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152400" y="1066800"/>
            <a:ext cx="1676400" cy="30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KEY FINDINGS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152400" y="1371600"/>
            <a:ext cx="1676400" cy="5334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1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  <a:defRPr sz="11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Copy goes here. Blah </a:t>
            </a:r>
            <a:r>
              <a:rPr lang="en-US" dirty="0" err="1"/>
              <a:t>blah</a:t>
            </a:r>
            <a:r>
              <a:rPr lang="en-US" dirty="0"/>
              <a:t> dee blah.</a:t>
            </a:r>
          </a:p>
          <a:p>
            <a:pPr lvl="0"/>
            <a:r>
              <a:rPr lang="en-US" dirty="0"/>
              <a:t>Any internal heads should be bold.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0"/>
            <a:r>
              <a:rPr lang="en-US" dirty="0"/>
              <a:t>More copy after your list.</a:t>
            </a:r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209800" y="1066800"/>
            <a:ext cx="66294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200"/>
            </a:lvl1pPr>
            <a:lvl2pPr marL="171450" indent="-171450"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031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- key fin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49300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1" y="0"/>
            <a:ext cx="9144000" cy="838200"/>
          </a:xfrm>
          <a:prstGeom prst="rect">
            <a:avLst/>
          </a:prstGeom>
          <a:solidFill>
            <a:schemeClr val="accent3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0"/>
            <a:ext cx="8610600" cy="838200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 goes here, can be up to two lines, 24pt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057400" y="838200"/>
            <a:ext cx="0" cy="6019800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1981200" y="838200"/>
            <a:ext cx="0" cy="601980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1914525" y="838200"/>
            <a:ext cx="0" cy="601980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>
            <a:off x="4315" y="837340"/>
            <a:ext cx="1900685" cy="602066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152400" y="1066800"/>
            <a:ext cx="1676400" cy="30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KEY FINDINGS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152400" y="1371600"/>
            <a:ext cx="1676400" cy="5334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1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  <a:defRPr sz="11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Copy goes here. Blah </a:t>
            </a:r>
            <a:r>
              <a:rPr lang="en-US" dirty="0" err="1"/>
              <a:t>blah</a:t>
            </a:r>
            <a:r>
              <a:rPr lang="en-US" dirty="0"/>
              <a:t> dee blah.</a:t>
            </a:r>
          </a:p>
          <a:p>
            <a:pPr lvl="0"/>
            <a:r>
              <a:rPr lang="en-US" dirty="0"/>
              <a:t>Any internal heads should be bold.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0"/>
            <a:r>
              <a:rPr lang="en-US" dirty="0"/>
              <a:t>More copy after your list.</a:t>
            </a:r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209800" y="1066800"/>
            <a:ext cx="66294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200"/>
            </a:lvl1pPr>
            <a:lvl2pPr marL="171450" indent="-171450"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909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- key fin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493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-9526" y="0"/>
            <a:ext cx="9153526" cy="838200"/>
          </a:xfrm>
          <a:prstGeom prst="rect">
            <a:avLst/>
          </a:prstGeom>
          <a:solidFill>
            <a:schemeClr val="accent1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0"/>
            <a:ext cx="8610600" cy="838200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 goes here, can be up to two lines, 24pt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057400" y="838200"/>
            <a:ext cx="0" cy="6019800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1981200" y="838200"/>
            <a:ext cx="0" cy="601980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1914525" y="838200"/>
            <a:ext cx="0" cy="601980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>
            <a:off x="4315" y="837340"/>
            <a:ext cx="1900685" cy="602066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152400" y="1066800"/>
            <a:ext cx="1676400" cy="30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KEY FINDINGS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152400" y="1371600"/>
            <a:ext cx="1676400" cy="5334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1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  <a:defRPr sz="11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Copy goes here. Blah </a:t>
            </a:r>
            <a:r>
              <a:rPr lang="en-US" dirty="0" err="1"/>
              <a:t>blah</a:t>
            </a:r>
            <a:r>
              <a:rPr lang="en-US" dirty="0"/>
              <a:t> dee blah.</a:t>
            </a:r>
          </a:p>
          <a:p>
            <a:pPr lvl="0"/>
            <a:r>
              <a:rPr lang="en-US" dirty="0"/>
              <a:t>Any internal heads should be bold.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0"/>
            <a:r>
              <a:rPr lang="en-US" dirty="0"/>
              <a:t>More copy after your list.</a:t>
            </a:r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209800" y="1066800"/>
            <a:ext cx="66294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200"/>
            </a:lvl1pPr>
            <a:lvl2pPr marL="171450" indent="-171450"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044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pul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228600" y="1143000"/>
            <a:ext cx="8686800" cy="5181600"/>
          </a:xfrm>
          <a:prstGeom prst="rect">
            <a:avLst/>
          </a:prstGeom>
        </p:spPr>
        <p:txBody>
          <a:bodyPr numCol="2" spcCol="274320"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200"/>
            </a:lvl1pPr>
            <a:lvl2pPr marL="171450" indent="-171450"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493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rgbClr val="4A77BB">
              <a:alpha val="85000"/>
            </a:srgb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0"/>
            <a:ext cx="8686800" cy="838200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 goes here, can be up to two lines, 24pt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3505200"/>
            <a:ext cx="4572000" cy="3352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" y="3681984"/>
            <a:ext cx="813816" cy="813816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4089400"/>
            <a:ext cx="3200400" cy="23114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Pull quote text or sidebar text here. Pull quote text or sidebar text here.</a:t>
            </a:r>
          </a:p>
        </p:txBody>
      </p:sp>
    </p:spTree>
    <p:extLst>
      <p:ext uri="{BB962C8B-B14F-4D97-AF65-F5344CB8AC3E}">
        <p14:creationId xmlns:p14="http://schemas.microsoft.com/office/powerpoint/2010/main" val="38167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green power lin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 userDrawn="1"/>
        </p:nvGrpSpPr>
        <p:grpSpPr>
          <a:xfrm>
            <a:off x="-76200" y="-76201"/>
            <a:ext cx="9296400" cy="6950076"/>
            <a:chOff x="-76200" y="-76201"/>
            <a:chExt cx="9296400" cy="6950076"/>
          </a:xfrm>
        </p:grpSpPr>
        <p:sp>
          <p:nvSpPr>
            <p:cNvPr id="20" name="Rectangle 19"/>
            <p:cNvSpPr/>
            <p:nvPr userDrawn="1"/>
          </p:nvSpPr>
          <p:spPr>
            <a:xfrm>
              <a:off x="6553200" y="-76201"/>
              <a:ext cx="2057400" cy="6950075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76200" cmpd="sng">
                  <a:noFill/>
                  <a:prstDash val="solid"/>
                </a:ln>
              </a:endParaRPr>
            </a:p>
          </p:txBody>
        </p:sp>
        <p:sp>
          <p:nvSpPr>
            <p:cNvPr id="24" name="Rectangle 23"/>
            <p:cNvSpPr/>
            <p:nvPr userDrawn="1"/>
          </p:nvSpPr>
          <p:spPr>
            <a:xfrm flipH="1">
              <a:off x="8610600" y="-76201"/>
              <a:ext cx="152400" cy="6950075"/>
            </a:xfrm>
            <a:prstGeom prst="rect">
              <a:avLst/>
            </a:prstGeom>
            <a:solidFill>
              <a:schemeClr val="accent3">
                <a:alpha val="85000"/>
              </a:schemeClr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76200" cmpd="sng">
                  <a:noFill/>
                  <a:prstDash val="solid"/>
                </a:ln>
              </a:endParaRPr>
            </a:p>
          </p:txBody>
        </p:sp>
        <p:sp>
          <p:nvSpPr>
            <p:cNvPr id="25" name="Rectangle 24"/>
            <p:cNvSpPr/>
            <p:nvPr userDrawn="1"/>
          </p:nvSpPr>
          <p:spPr>
            <a:xfrm>
              <a:off x="8763000" y="-76201"/>
              <a:ext cx="457200" cy="6950075"/>
            </a:xfrm>
            <a:prstGeom prst="rect">
              <a:avLst/>
            </a:prstGeom>
            <a:solidFill>
              <a:schemeClr val="accent2">
                <a:alpha val="85000"/>
              </a:schemeClr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76200" cmpd="sng">
                  <a:noFill/>
                  <a:prstDash val="solid"/>
                </a:ln>
              </a:endParaRPr>
            </a:p>
          </p:txBody>
        </p:sp>
        <p:sp>
          <p:nvSpPr>
            <p:cNvPr id="26" name="Rectangle 25"/>
            <p:cNvSpPr/>
            <p:nvPr userDrawn="1"/>
          </p:nvSpPr>
          <p:spPr>
            <a:xfrm>
              <a:off x="-76200" y="-76199"/>
              <a:ext cx="6629400" cy="6950074"/>
            </a:xfrm>
            <a:prstGeom prst="rect">
              <a:avLst/>
            </a:prstGeom>
            <a:solidFill>
              <a:srgbClr val="7AAD42">
                <a:alpha val="83137"/>
              </a:srgbClr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76200" cmpd="sng">
                  <a:noFill/>
                  <a:prstDash val="solid"/>
                </a:ln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3"/>
          <a:stretch/>
        </p:blipFill>
        <p:spPr>
          <a:xfrm rot="5400000">
            <a:off x="6283436" y="422164"/>
            <a:ext cx="2621280" cy="1776952"/>
          </a:xfrm>
          <a:prstGeom prst="rect">
            <a:avLst/>
          </a:prstGeom>
        </p:spPr>
      </p:pic>
      <p:sp>
        <p:nvSpPr>
          <p:cNvPr id="17" name="Oval 16"/>
          <p:cNvSpPr/>
          <p:nvPr userDrawn="1"/>
        </p:nvSpPr>
        <p:spPr>
          <a:xfrm>
            <a:off x="6781800" y="76200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8600" y="304800"/>
            <a:ext cx="6324600" cy="1295400"/>
          </a:xfrm>
          <a:prstGeom prst="rect">
            <a:avLst/>
          </a:prstGeom>
        </p:spPr>
        <p:txBody>
          <a:bodyPr anchor="t"/>
          <a:lstStyle>
            <a:lvl1pPr algn="l">
              <a:defRPr sz="4000" b="1" baseline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Report Title Text Can Go to Two Lines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600" y="1676400"/>
            <a:ext cx="6324600" cy="990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Text Can Also Go to Two Lines If Necessary</a:t>
            </a:r>
          </a:p>
        </p:txBody>
      </p:sp>
      <p:pic>
        <p:nvPicPr>
          <p:cNvPr id="15" name="Picture 14" descr="E-logo-K-text-vertical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257800"/>
            <a:ext cx="1143000" cy="1455722"/>
          </a:xfrm>
          <a:prstGeom prst="rect">
            <a:avLst/>
          </a:prstGeom>
        </p:spPr>
      </p:pic>
      <p:sp>
        <p:nvSpPr>
          <p:cNvPr id="21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2895600" y="6400800"/>
            <a:ext cx="3657600" cy="3810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Month year</a:t>
            </a:r>
          </a:p>
        </p:txBody>
      </p:sp>
      <p:sp>
        <p:nvSpPr>
          <p:cNvPr id="18" name="Text Placeholder 2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3200400"/>
            <a:ext cx="3200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27" name="Text Placeholder 21"/>
          <p:cNvSpPr>
            <a:spLocks noGrp="1"/>
          </p:cNvSpPr>
          <p:nvPr>
            <p:ph type="body" sz="quarter" idx="15" hasCustomPrompt="1"/>
          </p:nvPr>
        </p:nvSpPr>
        <p:spPr>
          <a:xfrm>
            <a:off x="228600" y="3581400"/>
            <a:ext cx="3200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Author title</a:t>
            </a:r>
          </a:p>
        </p:txBody>
      </p:sp>
    </p:spTree>
    <p:extLst>
      <p:ext uri="{BB962C8B-B14F-4D97-AF65-F5344CB8AC3E}">
        <p14:creationId xmlns:p14="http://schemas.microsoft.com/office/powerpoint/2010/main" val="9302520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image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228600" y="1143000"/>
            <a:ext cx="8686800" cy="5181600"/>
          </a:xfrm>
          <a:prstGeom prst="rect">
            <a:avLst/>
          </a:prstGeom>
        </p:spPr>
        <p:txBody>
          <a:bodyPr numCol="2" spcCol="274320"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200"/>
            </a:lvl1pPr>
            <a:lvl2pPr marL="171450" indent="-171450"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493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rgbClr val="4A77BB">
              <a:alpha val="85000"/>
            </a:srgb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0"/>
            <a:ext cx="8686800" cy="838200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 goes here, can be up to two lines, 24pt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3505200"/>
            <a:ext cx="4572000" cy="3352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5960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1789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1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0"/>
            <a:ext cx="8534400" cy="681789"/>
          </a:xfrm>
          <a:prstGeom prst="rect">
            <a:avLst/>
          </a:prstGeom>
        </p:spPr>
        <p:txBody>
          <a:bodyPr anchor="ctr"/>
          <a:lstStyle>
            <a:lvl1pPr>
              <a:defRPr baseline="0"/>
            </a:lvl1pPr>
          </a:lstStyle>
          <a:p>
            <a:r>
              <a:rPr lang="en-US" dirty="0"/>
              <a:t>Slide titles goes here, single line only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685800"/>
            <a:ext cx="4572000" cy="28575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72000" y="685800"/>
            <a:ext cx="4572000" cy="28575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3543300"/>
            <a:ext cx="4572000" cy="28575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72000" y="3543300"/>
            <a:ext cx="4572000" cy="28575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838200"/>
            <a:ext cx="4114800" cy="25146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200" b="1">
                <a:solidFill>
                  <a:schemeClr val="bg1"/>
                </a:solidFill>
              </a:defRPr>
            </a:lvl1pPr>
            <a:lvl2pPr marL="171450" indent="-171450">
              <a:buClr>
                <a:schemeClr val="bg1"/>
              </a:buClr>
              <a:buFont typeface="Wingdings" panose="05000000000000000000" pitchFamily="2" charset="2"/>
              <a:buChar char="§"/>
              <a:defRPr sz="1200" b="1">
                <a:solidFill>
                  <a:schemeClr val="bg1"/>
                </a:solidFill>
              </a:defRPr>
            </a:lvl2pPr>
            <a:lvl3pPr marL="914400" indent="0">
              <a:buNone/>
              <a:defRPr sz="1200" b="1">
                <a:solidFill>
                  <a:schemeClr val="bg1"/>
                </a:solidFill>
              </a:defRPr>
            </a:lvl3pPr>
            <a:lvl4pPr marL="1371600" indent="0">
              <a:buNone/>
              <a:defRPr sz="1200" b="1">
                <a:solidFill>
                  <a:schemeClr val="bg1"/>
                </a:solidFill>
              </a:defRPr>
            </a:lvl4pPr>
            <a:lvl5pPr marL="1828800" indent="0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Body text here in bold type with space between paragraphs.  Body text here and here and here. Blah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Yada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Body text here. Body text here and here and here. Blah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Yada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 </a:t>
            </a:r>
          </a:p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Body text here. Body text here and here and here. Blah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Yada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</a:t>
            </a:r>
          </a:p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Body text here. Body text here and here and here. Blah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Yada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 Body text here. Body text here and here and here. Blah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Yada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Body text here. Body text here and here. 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800600" y="3714750"/>
            <a:ext cx="4114800" cy="25146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200" b="1">
                <a:solidFill>
                  <a:schemeClr val="bg1"/>
                </a:solidFill>
              </a:defRPr>
            </a:lvl1pPr>
            <a:lvl2pPr marL="171450" indent="-171450">
              <a:buClr>
                <a:schemeClr val="bg1"/>
              </a:buClr>
              <a:buFont typeface="Wingdings" panose="05000000000000000000" pitchFamily="2" charset="2"/>
              <a:buChar char="§"/>
              <a:defRPr sz="1200" b="1">
                <a:solidFill>
                  <a:schemeClr val="bg1"/>
                </a:solidFill>
              </a:defRPr>
            </a:lvl2pPr>
            <a:lvl3pPr marL="914400" indent="0">
              <a:buNone/>
              <a:defRPr sz="1200" b="1">
                <a:solidFill>
                  <a:schemeClr val="bg1"/>
                </a:solidFill>
              </a:defRPr>
            </a:lvl3pPr>
            <a:lvl4pPr marL="1371600" indent="0">
              <a:buNone/>
              <a:defRPr sz="1200" b="1">
                <a:solidFill>
                  <a:schemeClr val="bg1"/>
                </a:solidFill>
              </a:defRPr>
            </a:lvl4pPr>
            <a:lvl5pPr marL="1828800" indent="0">
              <a:buNone/>
              <a:defRPr sz="1200" b="1">
                <a:solidFill>
                  <a:schemeClr val="bg1"/>
                </a:solidFill>
              </a:defRPr>
            </a:lvl5pPr>
          </a:lstStyle>
          <a:p>
            <a:pPr>
              <a:spcAft>
                <a:spcPts val="1000"/>
              </a:spcAft>
            </a:pP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Need example of bullet list here. Can have intro text like this. Bullets can also have italic run-in heads if desired. Body text here and here and here.  Yada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 </a:t>
            </a:r>
          </a:p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b="1" i="1" dirty="0">
                <a:solidFill>
                  <a:srgbClr val="FFFFFF"/>
                </a:solidFill>
                <a:latin typeface="+mn-lt"/>
                <a:cs typeface="Arial"/>
              </a:rPr>
              <a:t>Body text here. 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Body text here and here and here. Blah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Yada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 </a:t>
            </a:r>
          </a:p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b="1" i="1" dirty="0">
                <a:solidFill>
                  <a:srgbClr val="FFFFFF"/>
                </a:solidFill>
                <a:latin typeface="+mn-lt"/>
                <a:cs typeface="Arial"/>
              </a:rPr>
              <a:t>Body text here. 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Body text here and here and here. Blah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Yada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 </a:t>
            </a:r>
          </a:p>
          <a:p>
            <a:pPr marL="171450" indent="-1714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Body text here. Body text here and here and here. Blah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blah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Yada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 </a:t>
            </a:r>
            <a:r>
              <a:rPr lang="en-US" sz="1200" b="1" dirty="0" err="1">
                <a:solidFill>
                  <a:srgbClr val="FFFFFF"/>
                </a:solidFill>
                <a:latin typeface="+mn-lt"/>
                <a:cs typeface="Arial"/>
              </a:rPr>
              <a:t>yada</a:t>
            </a:r>
            <a:r>
              <a:rPr lang="en-US" sz="1200" b="1" dirty="0">
                <a:solidFill>
                  <a:srgbClr val="FFFFFF"/>
                </a:solidFill>
                <a:latin typeface="+mn-lt"/>
                <a:cs typeface="Arial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2398045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case study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685800" y="1447800"/>
            <a:ext cx="7848600" cy="4876800"/>
          </a:xfrm>
          <a:prstGeom prst="rect">
            <a:avLst/>
          </a:prstGeom>
          <a:solidFill>
            <a:schemeClr val="bg1"/>
          </a:solidFill>
        </p:spPr>
        <p:txBody>
          <a:bodyPr lIns="274320" tIns="274320" rIns="182880" bIns="91440" numCol="2" spcCol="274320"/>
          <a:lstStyle>
            <a:lvl1pPr marL="0" indent="0">
              <a:buNone/>
              <a:defRPr sz="1200"/>
            </a:lvl1pPr>
            <a:lvl2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81000" y="152400"/>
            <a:ext cx="8458200" cy="1295400"/>
            <a:chOff x="381000" y="152400"/>
            <a:chExt cx="8458200" cy="1295400"/>
          </a:xfrm>
        </p:grpSpPr>
        <p:grpSp>
          <p:nvGrpSpPr>
            <p:cNvPr id="4" name="Group 3"/>
            <p:cNvGrpSpPr/>
            <p:nvPr/>
          </p:nvGrpSpPr>
          <p:grpSpPr>
            <a:xfrm>
              <a:off x="381000" y="609600"/>
              <a:ext cx="8458200" cy="838200"/>
              <a:chOff x="381000" y="762000"/>
              <a:chExt cx="8458200" cy="838200"/>
            </a:xfrm>
          </p:grpSpPr>
          <p:sp>
            <p:nvSpPr>
              <p:cNvPr id="6" name="Chevron 5"/>
              <p:cNvSpPr/>
              <p:nvPr/>
            </p:nvSpPr>
            <p:spPr>
              <a:xfrm>
                <a:off x="381000" y="762000"/>
                <a:ext cx="5715000" cy="838200"/>
              </a:xfrm>
              <a:prstGeom prst="chevron">
                <a:avLst>
                  <a:gd name="adj" fmla="val 25758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Chevron 6"/>
              <p:cNvSpPr/>
              <p:nvPr/>
            </p:nvSpPr>
            <p:spPr>
              <a:xfrm flipH="1">
                <a:off x="3124200" y="762000"/>
                <a:ext cx="5715000" cy="838200"/>
              </a:xfrm>
              <a:prstGeom prst="chevron">
                <a:avLst>
                  <a:gd name="adj" fmla="val 25758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" name="Oval 4"/>
            <p:cNvSpPr/>
            <p:nvPr/>
          </p:nvSpPr>
          <p:spPr>
            <a:xfrm>
              <a:off x="4038600" y="152400"/>
              <a:ext cx="990600" cy="990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 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09600"/>
            <a:ext cx="7848600" cy="838200"/>
          </a:xfrm>
          <a:prstGeom prst="rect">
            <a:avLst/>
          </a:prstGeom>
        </p:spPr>
        <p:txBody>
          <a:bodyPr anchor="ctr"/>
          <a:lstStyle>
            <a:lvl1pPr algn="ctr">
              <a:defRPr baseline="0"/>
            </a:lvl1pPr>
          </a:lstStyle>
          <a:p>
            <a:r>
              <a:rPr lang="en-US" dirty="0"/>
              <a:t>Case study or example title 24 </a:t>
            </a:r>
            <a:r>
              <a:rPr lang="en-US" dirty="0" err="1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292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1/30/2019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271481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 - green power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" b="4986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457200" y="1435142"/>
            <a:ext cx="8305800" cy="4073666"/>
          </a:xfrm>
          <a:prstGeom prst="rect">
            <a:avLst/>
          </a:prstGeom>
          <a:noFill/>
          <a:ln w="3810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609600" y="1587542"/>
            <a:ext cx="8001000" cy="3719434"/>
          </a:xfrm>
          <a:prstGeom prst="rect">
            <a:avLst/>
          </a:prstGeom>
          <a:solidFill>
            <a:srgbClr val="7AAD25">
              <a:alpha val="85000"/>
            </a:srgb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76400" y="2895600"/>
            <a:ext cx="5943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 page; can go to two lines</a:t>
            </a:r>
          </a:p>
        </p:txBody>
      </p:sp>
    </p:spTree>
    <p:extLst>
      <p:ext uri="{BB962C8B-B14F-4D97-AF65-F5344CB8AC3E}">
        <p14:creationId xmlns:p14="http://schemas.microsoft.com/office/powerpoint/2010/main" val="33306438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blue mee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" r="221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457200" y="1435142"/>
            <a:ext cx="8305800" cy="4073666"/>
          </a:xfrm>
          <a:prstGeom prst="rect">
            <a:avLst/>
          </a:prstGeom>
          <a:noFill/>
          <a:ln w="3810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609600" y="1587542"/>
            <a:ext cx="8001000" cy="3719434"/>
          </a:xfrm>
          <a:prstGeom prst="rect">
            <a:avLst/>
          </a:prstGeom>
          <a:solidFill>
            <a:schemeClr val="accent2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76400" y="2895600"/>
            <a:ext cx="5943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 page; can go to two lines</a:t>
            </a:r>
          </a:p>
        </p:txBody>
      </p:sp>
    </p:spTree>
    <p:extLst>
      <p:ext uri="{BB962C8B-B14F-4D97-AF65-F5344CB8AC3E}">
        <p14:creationId xmlns:p14="http://schemas.microsoft.com/office/powerpoint/2010/main" val="3955402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orange so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" r="560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457200" y="1435142"/>
            <a:ext cx="8305800" cy="4073666"/>
          </a:xfrm>
          <a:prstGeom prst="rect">
            <a:avLst/>
          </a:prstGeom>
          <a:noFill/>
          <a:ln w="3810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609600" y="1587542"/>
            <a:ext cx="8001000" cy="3719434"/>
          </a:xfrm>
          <a:prstGeom prst="rect">
            <a:avLst/>
          </a:prstGeom>
          <a:solidFill>
            <a:schemeClr val="accent3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76400" y="2895600"/>
            <a:ext cx="5943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 page; can go to two lines</a:t>
            </a:r>
          </a:p>
        </p:txBody>
      </p:sp>
    </p:spTree>
    <p:extLst>
      <p:ext uri="{BB962C8B-B14F-4D97-AF65-F5344CB8AC3E}">
        <p14:creationId xmlns:p14="http://schemas.microsoft.com/office/powerpoint/2010/main" val="11188944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- key fin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493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rgbClr val="4A77BB">
              <a:alpha val="85000"/>
            </a:srgb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0"/>
            <a:ext cx="8610600" cy="838200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Slide title goes here, can be up to two lines, 24pt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2057400" y="838200"/>
            <a:ext cx="0" cy="6019800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1981200" y="838200"/>
            <a:ext cx="0" cy="601980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1914525" y="838200"/>
            <a:ext cx="0" cy="601980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>
            <a:off x="4315" y="837340"/>
            <a:ext cx="1900685" cy="602066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152400" y="1066800"/>
            <a:ext cx="1676400" cy="30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KEY FINDINGS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2" hasCustomPrompt="1"/>
          </p:nvPr>
        </p:nvSpPr>
        <p:spPr>
          <a:xfrm>
            <a:off x="152400" y="1371600"/>
            <a:ext cx="1676400" cy="5334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1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  <a:defRPr sz="11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Copy goes here. Blah </a:t>
            </a:r>
            <a:r>
              <a:rPr lang="en-US" dirty="0" err="1"/>
              <a:t>blah</a:t>
            </a:r>
            <a:r>
              <a:rPr lang="en-US" dirty="0"/>
              <a:t> dee blah.</a:t>
            </a:r>
          </a:p>
          <a:p>
            <a:pPr lvl="0"/>
            <a:r>
              <a:rPr lang="en-US" dirty="0"/>
              <a:t>Any internal heads should be bold.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0"/>
            <a:r>
              <a:rPr lang="en-US" dirty="0"/>
              <a:t>More copy after your list.</a:t>
            </a:r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209800" y="1066800"/>
            <a:ext cx="66294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spcAft>
                <a:spcPts val="300"/>
              </a:spcAft>
              <a:buNone/>
              <a:defRPr sz="1200"/>
            </a:lvl1pPr>
            <a:lvl2pPr marL="171450" indent="-171450"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2899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633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teal lightbulbs"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 userDrawn="1"/>
        </p:nvGrpSpPr>
        <p:grpSpPr>
          <a:xfrm>
            <a:off x="-76200" y="-76201"/>
            <a:ext cx="9296400" cy="6950076"/>
            <a:chOff x="-76200" y="-76201"/>
            <a:chExt cx="9296400" cy="6950076"/>
          </a:xfrm>
        </p:grpSpPr>
        <p:sp>
          <p:nvSpPr>
            <p:cNvPr id="39" name="Rectangle 38"/>
            <p:cNvSpPr/>
            <p:nvPr userDrawn="1"/>
          </p:nvSpPr>
          <p:spPr>
            <a:xfrm>
              <a:off x="6553200" y="-76201"/>
              <a:ext cx="2057400" cy="6950075"/>
            </a:xfrm>
            <a:prstGeom prst="rect">
              <a:avLst/>
            </a:prstGeom>
            <a:solidFill>
              <a:schemeClr val="accent2">
                <a:alpha val="85000"/>
              </a:schemeClr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76200" cmpd="sng">
                  <a:noFill/>
                  <a:prstDash val="solid"/>
                </a:ln>
              </a:endParaRPr>
            </a:p>
          </p:txBody>
        </p:sp>
        <p:sp>
          <p:nvSpPr>
            <p:cNvPr id="40" name="Rectangle 39"/>
            <p:cNvSpPr/>
            <p:nvPr userDrawn="1"/>
          </p:nvSpPr>
          <p:spPr>
            <a:xfrm flipH="1">
              <a:off x="8610600" y="-76201"/>
              <a:ext cx="152400" cy="6950075"/>
            </a:xfrm>
            <a:prstGeom prst="rect">
              <a:avLst/>
            </a:prstGeom>
            <a:solidFill>
              <a:schemeClr val="accent3">
                <a:alpha val="85000"/>
              </a:schemeClr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76200" cmpd="sng">
                  <a:noFill/>
                  <a:prstDash val="solid"/>
                </a:ln>
              </a:endParaRPr>
            </a:p>
          </p:txBody>
        </p:sp>
        <p:sp>
          <p:nvSpPr>
            <p:cNvPr id="41" name="Rectangle 40"/>
            <p:cNvSpPr/>
            <p:nvPr userDrawn="1"/>
          </p:nvSpPr>
          <p:spPr>
            <a:xfrm>
              <a:off x="8763000" y="-76201"/>
              <a:ext cx="457200" cy="695007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76200" cmpd="sng">
                  <a:noFill/>
                  <a:prstDash val="solid"/>
                </a:ln>
              </a:endParaRPr>
            </a:p>
          </p:txBody>
        </p:sp>
        <p:sp>
          <p:nvSpPr>
            <p:cNvPr id="42" name="Rectangle 41"/>
            <p:cNvSpPr/>
            <p:nvPr userDrawn="1"/>
          </p:nvSpPr>
          <p:spPr>
            <a:xfrm>
              <a:off x="-76200" y="-76199"/>
              <a:ext cx="6629400" cy="6950074"/>
            </a:xfrm>
            <a:prstGeom prst="rect">
              <a:avLst/>
            </a:prstGeom>
            <a:solidFill>
              <a:schemeClr val="accent4">
                <a:alpha val="85000"/>
              </a:schemeClr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n w="76200" cmpd="sng">
                  <a:noFill/>
                  <a:prstDash val="solid"/>
                </a:ln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3"/>
          <a:stretch/>
        </p:blipFill>
        <p:spPr>
          <a:xfrm rot="5400000">
            <a:off x="6283436" y="422164"/>
            <a:ext cx="2621280" cy="1776952"/>
          </a:xfrm>
          <a:prstGeom prst="rect">
            <a:avLst/>
          </a:prstGeom>
        </p:spPr>
      </p:pic>
      <p:sp>
        <p:nvSpPr>
          <p:cNvPr id="17" name="Oval 16"/>
          <p:cNvSpPr/>
          <p:nvPr userDrawn="1"/>
        </p:nvSpPr>
        <p:spPr>
          <a:xfrm>
            <a:off x="6781800" y="76200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8600" y="304800"/>
            <a:ext cx="6324600" cy="1295400"/>
          </a:xfrm>
          <a:prstGeom prst="rect">
            <a:avLst/>
          </a:prstGeom>
        </p:spPr>
        <p:txBody>
          <a:bodyPr anchor="t"/>
          <a:lstStyle>
            <a:lvl1pPr algn="l">
              <a:defRPr sz="4000" b="1" baseline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Report Title Text Can Go to Two Lines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600" y="1676400"/>
            <a:ext cx="6324600" cy="990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Text Can Also Go to Two Lines If Necessary</a:t>
            </a:r>
          </a:p>
        </p:txBody>
      </p:sp>
      <p:pic>
        <p:nvPicPr>
          <p:cNvPr id="15" name="Picture 14" descr="E-logo-K-text-vertical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257800"/>
            <a:ext cx="1143000" cy="1455722"/>
          </a:xfrm>
          <a:prstGeom prst="rect">
            <a:avLst/>
          </a:prstGeom>
        </p:spPr>
      </p:pic>
      <p:sp>
        <p:nvSpPr>
          <p:cNvPr id="18" name="Text Placeholder 2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3200400"/>
            <a:ext cx="3200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19" name="Text Placeholder 21"/>
          <p:cNvSpPr>
            <a:spLocks noGrp="1"/>
          </p:cNvSpPr>
          <p:nvPr>
            <p:ph type="body" sz="quarter" idx="15" hasCustomPrompt="1"/>
          </p:nvPr>
        </p:nvSpPr>
        <p:spPr>
          <a:xfrm>
            <a:off x="228600" y="3581400"/>
            <a:ext cx="3200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Author title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2895600" y="6400800"/>
            <a:ext cx="3657600" cy="3810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2836969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teal no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3"/>
          <a:stretch/>
        </p:blipFill>
        <p:spPr>
          <a:xfrm rot="5400000">
            <a:off x="6283436" y="422164"/>
            <a:ext cx="2621280" cy="1776952"/>
          </a:xfrm>
          <a:prstGeom prst="rect">
            <a:avLst/>
          </a:prstGeom>
        </p:spPr>
      </p:pic>
      <p:sp>
        <p:nvSpPr>
          <p:cNvPr id="17" name="Oval 16"/>
          <p:cNvSpPr/>
          <p:nvPr userDrawn="1"/>
        </p:nvSpPr>
        <p:spPr>
          <a:xfrm>
            <a:off x="6781800" y="76200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8600" y="304800"/>
            <a:ext cx="6324600" cy="1295400"/>
          </a:xfrm>
          <a:prstGeom prst="rect">
            <a:avLst/>
          </a:prstGeom>
        </p:spPr>
        <p:txBody>
          <a:bodyPr anchor="t"/>
          <a:lstStyle>
            <a:lvl1pPr algn="l">
              <a:defRPr sz="4000" b="1" baseline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Report Title Text Can Go to Two Lines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600" y="1676400"/>
            <a:ext cx="6324600" cy="990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Text Can Also Go to Two Lines If Necessary</a:t>
            </a:r>
          </a:p>
        </p:txBody>
      </p:sp>
      <p:pic>
        <p:nvPicPr>
          <p:cNvPr id="15" name="Picture 14" descr="E-logo-K-text-vertical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257800"/>
            <a:ext cx="1143000" cy="1455722"/>
          </a:xfrm>
          <a:prstGeom prst="rect">
            <a:avLst/>
          </a:prstGeom>
        </p:spPr>
      </p:pic>
      <p:sp>
        <p:nvSpPr>
          <p:cNvPr id="22" name="Text Placeholder 2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3200400"/>
            <a:ext cx="3200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Author name</a:t>
            </a:r>
          </a:p>
        </p:txBody>
      </p:sp>
      <p:sp>
        <p:nvSpPr>
          <p:cNvPr id="23" name="Text Placeholder 21"/>
          <p:cNvSpPr>
            <a:spLocks noGrp="1"/>
          </p:cNvSpPr>
          <p:nvPr>
            <p:ph type="body" sz="quarter" idx="15" hasCustomPrompt="1"/>
          </p:nvPr>
        </p:nvSpPr>
        <p:spPr>
          <a:xfrm>
            <a:off x="228600" y="3581400"/>
            <a:ext cx="3200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Author title</a:t>
            </a:r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2895600" y="6400800"/>
            <a:ext cx="3657600" cy="3810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Month year</a:t>
            </a:r>
          </a:p>
        </p:txBody>
      </p:sp>
    </p:spTree>
    <p:extLst>
      <p:ext uri="{BB962C8B-B14F-4D97-AF65-F5344CB8AC3E}">
        <p14:creationId xmlns:p14="http://schemas.microsoft.com/office/powerpoint/2010/main" val="1959209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- green c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0"/>
            <a:ext cx="22098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Table of contents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934200" y="0"/>
            <a:ext cx="2057400" cy="6858000"/>
          </a:xfrm>
          <a:prstGeom prst="rect">
            <a:avLst/>
          </a:prstGeom>
          <a:solidFill>
            <a:schemeClr val="accent1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6" name="Rectangle 5"/>
          <p:cNvSpPr/>
          <p:nvPr userDrawn="1"/>
        </p:nvSpPr>
        <p:spPr>
          <a:xfrm flipH="1">
            <a:off x="8991600" y="0"/>
            <a:ext cx="152400" cy="6858000"/>
          </a:xfrm>
          <a:prstGeom prst="rect">
            <a:avLst/>
          </a:prstGeom>
          <a:solidFill>
            <a:schemeClr val="accent3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3"/>
          <a:stretch/>
        </p:blipFill>
        <p:spPr>
          <a:xfrm rot="5400000">
            <a:off x="6673961" y="422164"/>
            <a:ext cx="2621280" cy="1776952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7162800" y="76200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1219200"/>
            <a:ext cx="6553200" cy="4572000"/>
          </a:xfrm>
          <a:prstGeom prst="rect">
            <a:avLst/>
          </a:prstGeom>
        </p:spPr>
        <p:txBody>
          <a:bodyPr/>
          <a:lstStyle>
            <a:lvl1pPr>
              <a:tabLst>
                <a:tab pos="3200400" algn="r"/>
                <a:tab pos="4114800" algn="r"/>
              </a:tabLst>
              <a:defRPr sz="1200" i="1" baseline="0"/>
            </a:lvl1pPr>
            <a:lvl2pPr marL="114300" indent="0">
              <a:tabLst>
                <a:tab pos="3200400" algn="r"/>
                <a:tab pos="4114800" algn="r"/>
              </a:tabLst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Executive summary (optional)	#</a:t>
            </a:r>
          </a:p>
          <a:p>
            <a:pPr lvl="0"/>
            <a:r>
              <a:rPr lang="en-US" dirty="0"/>
              <a:t>Other front matter	#</a:t>
            </a:r>
          </a:p>
          <a:p>
            <a:pPr lvl="1"/>
            <a:r>
              <a:rPr lang="en-US" dirty="0"/>
              <a:t>Section head	#</a:t>
            </a:r>
          </a:p>
          <a:p>
            <a:pPr lvl="1"/>
            <a:r>
              <a:rPr lang="en-US" dirty="0"/>
              <a:t>Section head	#</a:t>
            </a:r>
          </a:p>
        </p:txBody>
      </p:sp>
    </p:spTree>
    <p:extLst>
      <p:ext uri="{BB962C8B-B14F-4D97-AF65-F5344CB8AC3E}">
        <p14:creationId xmlns:p14="http://schemas.microsoft.com/office/powerpoint/2010/main" val="2808864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- teal power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4200" y="0"/>
            <a:ext cx="22098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Table of contents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934200" y="0"/>
            <a:ext cx="2057400" cy="6858000"/>
          </a:xfrm>
          <a:prstGeom prst="rect">
            <a:avLst/>
          </a:prstGeom>
          <a:solidFill>
            <a:schemeClr val="accent4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6" name="Rectangle 5"/>
          <p:cNvSpPr/>
          <p:nvPr userDrawn="1"/>
        </p:nvSpPr>
        <p:spPr>
          <a:xfrm flipH="1">
            <a:off x="8991600" y="0"/>
            <a:ext cx="152400" cy="6858000"/>
          </a:xfrm>
          <a:prstGeom prst="rect">
            <a:avLst/>
          </a:prstGeom>
          <a:solidFill>
            <a:schemeClr val="accent3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3"/>
          <a:stretch/>
        </p:blipFill>
        <p:spPr>
          <a:xfrm rot="5400000">
            <a:off x="6664436" y="422164"/>
            <a:ext cx="2621280" cy="1776952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7162800" y="76200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1219200"/>
            <a:ext cx="6553200" cy="4572000"/>
          </a:xfrm>
          <a:prstGeom prst="rect">
            <a:avLst/>
          </a:prstGeo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tabLst>
                <a:tab pos="3200400" algn="r"/>
                <a:tab pos="4114800" algn="r"/>
              </a:tabLst>
              <a:defRPr sz="1200" i="1" baseline="0"/>
            </a:lvl1pPr>
            <a:lvl2pPr marL="114300" indent="0">
              <a:spcBef>
                <a:spcPts val="300"/>
              </a:spcBef>
              <a:spcAft>
                <a:spcPts val="300"/>
              </a:spcAft>
              <a:tabLst>
                <a:tab pos="3200400" algn="r"/>
                <a:tab pos="4114800" algn="r"/>
              </a:tabLst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Executive summary (optional)	#</a:t>
            </a:r>
          </a:p>
          <a:p>
            <a:pPr lvl="0"/>
            <a:r>
              <a:rPr lang="en-US" dirty="0"/>
              <a:t>Other front matter	#</a:t>
            </a:r>
          </a:p>
          <a:p>
            <a:pPr lvl="1"/>
            <a:r>
              <a:rPr lang="en-US" dirty="0"/>
              <a:t>Section head	#</a:t>
            </a:r>
          </a:p>
          <a:p>
            <a:pPr lvl="1"/>
            <a:r>
              <a:rPr lang="en-US" dirty="0"/>
              <a:t>Section head	#</a:t>
            </a:r>
          </a:p>
        </p:txBody>
      </p:sp>
    </p:spTree>
    <p:extLst>
      <p:ext uri="{BB962C8B-B14F-4D97-AF65-F5344CB8AC3E}">
        <p14:creationId xmlns:p14="http://schemas.microsoft.com/office/powerpoint/2010/main" val="74886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Table of contents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934200" y="0"/>
            <a:ext cx="2057400" cy="6858000"/>
          </a:xfrm>
          <a:prstGeom prst="rect">
            <a:avLst/>
          </a:prstGeom>
          <a:solidFill>
            <a:schemeClr val="accent2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6" name="Rectangle 5"/>
          <p:cNvSpPr/>
          <p:nvPr userDrawn="1"/>
        </p:nvSpPr>
        <p:spPr>
          <a:xfrm flipH="1">
            <a:off x="8991600" y="0"/>
            <a:ext cx="152400" cy="6858000"/>
          </a:xfrm>
          <a:prstGeom prst="rect">
            <a:avLst/>
          </a:prstGeom>
          <a:solidFill>
            <a:schemeClr val="accent3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3"/>
          <a:stretch/>
        </p:blipFill>
        <p:spPr>
          <a:xfrm rot="5400000">
            <a:off x="6664436" y="422164"/>
            <a:ext cx="2621280" cy="1776952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7162800" y="76200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1219200"/>
            <a:ext cx="6553200" cy="4572000"/>
          </a:xfrm>
          <a:prstGeom prst="rect">
            <a:avLst/>
          </a:prstGeo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tabLst>
                <a:tab pos="3200400" algn="r"/>
                <a:tab pos="4114800" algn="r"/>
              </a:tabLst>
              <a:defRPr sz="1200" i="1" baseline="0"/>
            </a:lvl1pPr>
            <a:lvl2pPr marL="114300" indent="0">
              <a:spcBef>
                <a:spcPts val="300"/>
              </a:spcBef>
              <a:spcAft>
                <a:spcPts val="300"/>
              </a:spcAft>
              <a:tabLst>
                <a:tab pos="3200400" algn="r"/>
                <a:tab pos="4114800" algn="r"/>
              </a:tabLst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Executive summary (optional)	#</a:t>
            </a:r>
          </a:p>
          <a:p>
            <a:pPr lvl="0"/>
            <a:r>
              <a:rPr lang="en-US" dirty="0"/>
              <a:t>Other front matter	#</a:t>
            </a:r>
          </a:p>
          <a:p>
            <a:pPr lvl="1"/>
            <a:r>
              <a:rPr lang="en-US" dirty="0"/>
              <a:t>Section head	#</a:t>
            </a:r>
          </a:p>
          <a:p>
            <a:pPr lvl="1"/>
            <a:r>
              <a:rPr lang="en-US" dirty="0"/>
              <a:t>Section head	#</a:t>
            </a:r>
          </a:p>
        </p:txBody>
      </p:sp>
    </p:spTree>
    <p:extLst>
      <p:ext uri="{BB962C8B-B14F-4D97-AF65-F5344CB8AC3E}">
        <p14:creationId xmlns:p14="http://schemas.microsoft.com/office/powerpoint/2010/main" val="2920741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Table of contents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1219200"/>
            <a:ext cx="6553200" cy="4572000"/>
          </a:xfrm>
          <a:prstGeom prst="rect">
            <a:avLst/>
          </a:prstGeo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tabLst>
                <a:tab pos="3200400" algn="r"/>
                <a:tab pos="4114800" algn="r"/>
              </a:tabLst>
              <a:defRPr sz="1200" i="1" baseline="0"/>
            </a:lvl1pPr>
            <a:lvl2pPr marL="114300" indent="0">
              <a:spcBef>
                <a:spcPts val="300"/>
              </a:spcBef>
              <a:spcAft>
                <a:spcPts val="300"/>
              </a:spcAft>
              <a:tabLst>
                <a:tab pos="3200400" algn="r"/>
                <a:tab pos="4114800" algn="r"/>
              </a:tabLst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Executive summary (optional)	#</a:t>
            </a:r>
          </a:p>
          <a:p>
            <a:pPr lvl="0"/>
            <a:r>
              <a:rPr lang="en-US" dirty="0"/>
              <a:t>Other front matter	#</a:t>
            </a:r>
          </a:p>
          <a:p>
            <a:pPr lvl="1"/>
            <a:r>
              <a:rPr lang="en-US" dirty="0"/>
              <a:t>Section head	#</a:t>
            </a:r>
          </a:p>
          <a:p>
            <a:pPr lvl="1"/>
            <a:r>
              <a:rPr lang="en-US" dirty="0"/>
              <a:t>Section head	#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6934200" y="0"/>
            <a:ext cx="2057400" cy="6858000"/>
          </a:xfrm>
          <a:prstGeom prst="rect">
            <a:avLst/>
          </a:prstGeom>
          <a:solidFill>
            <a:schemeClr val="accent1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10" name="Rectangle 9"/>
          <p:cNvSpPr/>
          <p:nvPr userDrawn="1"/>
        </p:nvSpPr>
        <p:spPr>
          <a:xfrm flipH="1">
            <a:off x="8991600" y="0"/>
            <a:ext cx="152400" cy="6858000"/>
          </a:xfrm>
          <a:prstGeom prst="rect">
            <a:avLst/>
          </a:prstGeom>
          <a:solidFill>
            <a:schemeClr val="accent2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3"/>
          <a:stretch/>
        </p:blipFill>
        <p:spPr>
          <a:xfrm rot="5400000">
            <a:off x="6664436" y="422164"/>
            <a:ext cx="2621280" cy="1776952"/>
          </a:xfrm>
          <a:prstGeom prst="rect">
            <a:avLst/>
          </a:prstGeom>
        </p:spPr>
      </p:pic>
      <p:sp>
        <p:nvSpPr>
          <p:cNvPr id="12" name="Oval 11"/>
          <p:cNvSpPr/>
          <p:nvPr userDrawn="1"/>
        </p:nvSpPr>
        <p:spPr>
          <a:xfrm>
            <a:off x="7162800" y="76200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703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ources N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Resources / notes / about the author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6934200" y="0"/>
            <a:ext cx="2057400" cy="6858000"/>
          </a:xfrm>
          <a:prstGeom prst="rect">
            <a:avLst/>
          </a:prstGeom>
          <a:solidFill>
            <a:schemeClr val="accent1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sp>
        <p:nvSpPr>
          <p:cNvPr id="6" name="Rectangle 5"/>
          <p:cNvSpPr/>
          <p:nvPr userDrawn="1"/>
        </p:nvSpPr>
        <p:spPr>
          <a:xfrm flipH="1">
            <a:off x="8991600" y="0"/>
            <a:ext cx="152400" cy="6858000"/>
          </a:xfrm>
          <a:prstGeom prst="rect">
            <a:avLst/>
          </a:prstGeom>
          <a:solidFill>
            <a:schemeClr val="accent2">
              <a:alpha val="85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76200" cmpd="sng">
                <a:noFill/>
                <a:prstDash val="solid"/>
              </a:ln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53"/>
          <a:stretch/>
        </p:blipFill>
        <p:spPr>
          <a:xfrm rot="5400000">
            <a:off x="6664436" y="422164"/>
            <a:ext cx="2621280" cy="1776952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7162800" y="76200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990600"/>
            <a:ext cx="6553200" cy="5029200"/>
          </a:xfrm>
          <a:prstGeom prst="rect">
            <a:avLst/>
          </a:prstGeom>
        </p:spPr>
        <p:txBody>
          <a:bodyPr/>
          <a:lstStyle>
            <a:lvl1pPr>
              <a:spcBef>
                <a:spcPts val="300"/>
              </a:spcBef>
              <a:spcAft>
                <a:spcPts val="300"/>
              </a:spcAft>
              <a:defRPr sz="1200" baseline="0"/>
            </a:lvl1pPr>
            <a:lvl2pPr marL="228600" indent="-228600"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  <a:defRPr sz="1050" baseline="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If this is a resource list, use Arial 12 pt. and include the same info that you do in the regular report.</a:t>
            </a:r>
          </a:p>
          <a:p>
            <a:pPr lvl="0"/>
            <a:r>
              <a:rPr lang="en-US" dirty="0"/>
              <a:t>If this is notes, indent to get to the second level of text, which is Arial 10 </a:t>
            </a:r>
            <a:r>
              <a:rPr lang="en-US" dirty="0" err="1"/>
              <a:t>pt</a:t>
            </a:r>
            <a:r>
              <a:rPr lang="en-US" dirty="0"/>
              <a:t>, numbered. Hyperlinks should be embedded. NOTE: Note numbers in </a:t>
            </a:r>
            <a:r>
              <a:rPr lang="en-US" dirty="0" err="1"/>
              <a:t>PPT</a:t>
            </a:r>
            <a:r>
              <a:rPr lang="en-US" dirty="0"/>
              <a:t> have to be entered manually as superscript in the body of the report, and they don’t update automatically, so use them sparingly.</a:t>
            </a:r>
          </a:p>
          <a:p>
            <a:pPr lvl="1"/>
            <a:r>
              <a:rPr lang="en-US" dirty="0"/>
              <a:t>Your Reference Goes Here, Very Smart Person, Excellent Publication (date).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7086600" y="6477000"/>
            <a:ext cx="1828800" cy="304800"/>
          </a:xfrm>
          <a:prstGeom prst="rect">
            <a:avLst/>
          </a:prstGeom>
        </p:spPr>
        <p:txBody>
          <a:bodyPr/>
          <a:lstStyle>
            <a:lvl1pPr algn="ctr">
              <a:defRPr sz="1000" baseline="0"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  <a:lvl2pPr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2pPr>
            <a:lvl3pPr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3pPr>
            <a:lvl4pPr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4pPr>
            <a:lvl5pPr>
              <a:defRPr sz="1000">
                <a:solidFill>
                  <a:schemeClr val="bg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en-US" dirty="0"/>
              <a:t>Pub ID ####</a:t>
            </a:r>
          </a:p>
        </p:txBody>
      </p:sp>
    </p:spTree>
    <p:extLst>
      <p:ext uri="{BB962C8B-B14F-4D97-AF65-F5344CB8AC3E}">
        <p14:creationId xmlns:p14="http://schemas.microsoft.com/office/powerpoint/2010/main" val="522721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esource.com/contact_customer_service" TargetMode="Externa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7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5150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5" r:id="rId2"/>
    <p:sldLayoutId id="2147483686" r:id="rId3"/>
    <p:sldLayoutId id="214748368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6553200" cy="4873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9" name="Text Placeholder 12"/>
          <p:cNvSpPr txBox="1">
            <a:spLocks/>
          </p:cNvSpPr>
          <p:nvPr/>
        </p:nvSpPr>
        <p:spPr>
          <a:xfrm>
            <a:off x="5181600" y="6477000"/>
            <a:ext cx="1676400" cy="22860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© 2018 E Source || </a:t>
            </a:r>
            <a:fld id="{26233B38-5AD4-49FF-8F69-26AD88DEA3B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28600" y="6181636"/>
            <a:ext cx="5105400" cy="600164"/>
          </a:xfrm>
          <a:prstGeom prst="rect">
            <a:avLst/>
          </a:prstGeom>
          <a:ln w="190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You’re free to share this document in its entirety inside your company. If you'd like to quote or use our material outside of your business, please contact </a:t>
            </a:r>
            <a:r>
              <a:rPr lang="en-US" sz="11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7"/>
              </a:rPr>
              <a:t>customer service</a:t>
            </a:r>
            <a:r>
              <a:rPr lang="en-US" sz="1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298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701" r:id="rId2"/>
    <p:sldLayoutId id="2147483703" r:id="rId3"/>
    <p:sldLayoutId id="2147483702" r:id="rId4"/>
    <p:sldLayoutId id="2147483729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accent2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4"/>
          <p:cNvSpPr txBox="1">
            <a:spLocks/>
          </p:cNvSpPr>
          <p:nvPr/>
        </p:nvSpPr>
        <p:spPr>
          <a:xfrm>
            <a:off x="6096000" y="6356350"/>
            <a:ext cx="27432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www.esource.com || © 2018 E Source || </a:t>
            </a:r>
            <a:fld id="{4E3AEF0C-84CB-4E4C-BD2B-124A13B8E334}" type="slidenum">
              <a:rPr lang="en-US" sz="10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634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04" r:id="rId4"/>
    <p:sldLayoutId id="2147483730" r:id="rId5"/>
    <p:sldLayoutId id="2147483731" r:id="rId6"/>
    <p:sldLayoutId id="2147483722" r:id="rId7"/>
    <p:sldLayoutId id="2147483735" r:id="rId8"/>
    <p:sldLayoutId id="2147483737" r:id="rId9"/>
    <p:sldLayoutId id="2147483724" r:id="rId10"/>
    <p:sldLayoutId id="2147483732" r:id="rId11"/>
    <p:sldLayoutId id="2147483721" r:id="rId12"/>
    <p:sldLayoutId id="2147483733" r:id="rId13"/>
    <p:sldLayoutId id="2147483736" r:id="rId14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15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1" r:id="rId2"/>
    <p:sldLayoutId id="2147483710" r:id="rId3"/>
    <p:sldLayoutId id="2147483734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222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://www.esource.com/contact_customer_service" TargetMode="Externa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7.jpg"/><Relationship Id="rId5" Type="http://schemas.openxmlformats.org/officeDocument/2006/relationships/hyperlink" Target="mailto:melanie_wemple@esource.com" TargetMode="External"/><Relationship Id="rId4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Start-Transfer-Stop Service Digital Transactions</a:t>
            </a:r>
            <a:br>
              <a:rPr lang="en-US" smtClean="0"/>
            </a:br>
            <a:endParaRPr lang="en-US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266700" y="2095500"/>
            <a:ext cx="6324600" cy="990600"/>
          </a:xfrm>
        </p:spPr>
        <p:txBody>
          <a:bodyPr/>
          <a:lstStyle/>
          <a:p>
            <a:r>
              <a:rPr lang="en-US" dirty="0" smtClean="0"/>
              <a:t>Utility Market Scan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374585" y="5340824"/>
            <a:ext cx="3200400" cy="381000"/>
          </a:xfrm>
        </p:spPr>
        <p:txBody>
          <a:bodyPr/>
          <a:lstStyle/>
          <a:p>
            <a:r>
              <a:rPr lang="en-US" dirty="0" smtClean="0"/>
              <a:t>Melanie Wemple </a:t>
            </a:r>
          </a:p>
          <a:p>
            <a:r>
              <a:rPr lang="en-US" dirty="0" smtClean="0"/>
              <a:t>Katie Ryder</a:t>
            </a:r>
          </a:p>
          <a:p>
            <a:r>
              <a:rPr lang="en-US" dirty="0" smtClean="0"/>
              <a:t>Stacey </a:t>
            </a:r>
            <a:r>
              <a:rPr lang="en-US" dirty="0" err="1" smtClean="0"/>
              <a:t>O’Neale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October 2018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4355720"/>
            <a:ext cx="1962150" cy="77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23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041CD-03EE-B141-B9CA-6E84F1AAB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Variance in utility performance by service order type can be stark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353602-D085-3A46-8BA9-08515B7AE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DATA INSIGHTS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B2B239-533F-EB46-88F2-528062B440E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1200" dirty="0"/>
              <a:t>On average, utilities process more </a:t>
            </a:r>
            <a:r>
              <a:rPr lang="en-US" sz="1200" dirty="0" smtClean="0"/>
              <a:t>fully-automated stop-service orders. However, performance is widely varied. </a:t>
            </a:r>
          </a:p>
          <a:p>
            <a:r>
              <a:rPr lang="en-US" sz="1200" dirty="0" smtClean="0"/>
              <a:t>At the end of the day, success </a:t>
            </a:r>
            <a:r>
              <a:rPr lang="en-US" sz="1200" dirty="0"/>
              <a:t>with fully-automated transactions is not only tied to customer adoption, but also to the ability for customers to successfully complete their transaction within the available self-service channels</a:t>
            </a:r>
            <a:r>
              <a:rPr lang="en-US" sz="1200" dirty="0" smtClean="0"/>
              <a:t>.</a:t>
            </a:r>
          </a:p>
          <a:p>
            <a:r>
              <a:rPr lang="en-US" sz="1200" dirty="0" smtClean="0"/>
              <a:t> </a:t>
            </a:r>
            <a:endParaRPr lang="en-US" sz="1200" dirty="0"/>
          </a:p>
          <a:p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5CBE34-E7EE-DD4F-926D-0CFDB1684A7D}"/>
              </a:ext>
            </a:extLst>
          </p:cNvPr>
          <p:cNvSpPr txBox="1"/>
          <p:nvPr/>
        </p:nvSpPr>
        <p:spPr>
          <a:xfrm>
            <a:off x="2438400" y="5904553"/>
            <a:ext cx="3505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800" b="1" dirty="0" smtClean="0">
                <a:solidFill>
                  <a:srgbClr val="272525"/>
                </a:solidFill>
              </a:rPr>
              <a:t>Source</a:t>
            </a:r>
            <a:r>
              <a:rPr lang="en-US" sz="800" dirty="0" smtClean="0">
                <a:solidFill>
                  <a:srgbClr val="272525"/>
                </a:solidFill>
              </a:rPr>
              <a:t>: Data </a:t>
            </a:r>
            <a:r>
              <a:rPr lang="en-US" sz="800" dirty="0">
                <a:solidFill>
                  <a:srgbClr val="272525"/>
                </a:solidFill>
              </a:rPr>
              <a:t>from E Source E-Business Metrics Survey 2016</a:t>
            </a: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623577536"/>
              </p:ext>
            </p:extLst>
          </p:nvPr>
        </p:nvGraphicFramePr>
        <p:xfrm>
          <a:off x="2057400" y="1443251"/>
          <a:ext cx="7086600" cy="4461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0069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AF6BA-EE46-064F-8D8D-B50973EF9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895600"/>
            <a:ext cx="6705600" cy="1676400"/>
          </a:xfrm>
        </p:spPr>
        <p:txBody>
          <a:bodyPr/>
          <a:lstStyle/>
          <a:p>
            <a:r>
              <a:rPr lang="en-US" dirty="0" smtClean="0"/>
              <a:t>Customer Channel Preferences for Start-Stop-Transfer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95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21263-0328-5842-8BC0-98538FB53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Residential customer’s channel preference for moving transactions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F5BA98-C2C9-744C-ABF5-CA1E264388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D37339-F345-5942-8462-E44416723C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Most customers still prefer to interact with a live agent for moving transactions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The website is the most popular channel among self-service interactions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A notable share of customers want an in-person interaction.  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en-US" b="1" dirty="0" smtClean="0"/>
              <a:t>“Which channel do you prefer to use for moving transactions?”</a:t>
            </a:r>
            <a:endParaRPr lang="en-US" b="1" dirty="0"/>
          </a:p>
        </p:txBody>
      </p:sp>
      <p:pic>
        <p:nvPicPr>
          <p:cNvPr id="3074" name="Picture 2" descr="Excel bar chart showing which channels customers use most to move their service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296" y="962905"/>
            <a:ext cx="6884504" cy="570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20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C6219-1395-164D-BEBF-44DB4B872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than any other customer group, younger customers self-serve online for moving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CA55D9-180A-0349-83BC-D44F37B49A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4350B2-476B-F642-B65A-3A90C0F25F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1200" dirty="0"/>
              <a:t>In 2015, younger age groups connected, established, or transferred service online with their utility more than three times as often as those ages 45 to 54.</a:t>
            </a:r>
            <a:br>
              <a:rPr lang="en-US" sz="1200" dirty="0"/>
            </a:br>
            <a:endParaRPr lang="en-US" sz="1200" dirty="0" smtClean="0"/>
          </a:p>
        </p:txBody>
      </p:sp>
      <p:pic>
        <p:nvPicPr>
          <p:cNvPr id="2050" name="Picture 2" descr="Excel bar chart showing that 36 percent of 18- to 34-year-olds use their utility's online self-service moving option to transfer service. Only 3 percent of 65-plus-year-olds use the online option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518" y="1676400"/>
            <a:ext cx="7022990" cy="438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05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C6219-1395-164D-BEBF-44DB4B872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Multiperson households self-serve online when moving more than single- or two-person households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CA55D9-180A-0349-83BC-D44F37B49A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4350B2-476B-F642-B65A-3A90C0F25F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Our research suggests the more people living in a household, the more likely they are to start, stop, or transfer service online.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This means that when promoting online moving solutions, target younger customers and multiperson households first.</a:t>
            </a:r>
          </a:p>
          <a:p>
            <a:endParaRPr lang="en-US" dirty="0"/>
          </a:p>
        </p:txBody>
      </p:sp>
      <p:pic>
        <p:nvPicPr>
          <p:cNvPr id="1026" name="Picture 2" descr="Excel bar chart showing that 25 percent households with four people use their utility's online self-service moving option to transfer service. Only 10 percent of single-person households use the option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939" y="1676400"/>
            <a:ext cx="7037061" cy="435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70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514600"/>
            <a:ext cx="5943600" cy="1295400"/>
          </a:xfrm>
        </p:spPr>
        <p:txBody>
          <a:bodyPr/>
          <a:lstStyle/>
          <a:p>
            <a:r>
              <a:rPr lang="en-US" dirty="0" smtClean="0"/>
              <a:t>Online Practices and Best in Class Examples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9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Scan: Utility Practices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074588" y="968754"/>
            <a:ext cx="6847162" cy="1980411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/>
              <a:t>Provide a guest path that does not require customers to log in to start, stop, or transfer service online.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/>
              <a:t>Create a path that encourages customers to register their online profile when they start service, but don’t interrupt their transaction to do so.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/>
              <a:t>Explain what information will </a:t>
            </a:r>
            <a:r>
              <a:rPr lang="en-US" sz="1100" dirty="0"/>
              <a:t>be needed before </a:t>
            </a:r>
            <a:r>
              <a:rPr lang="en-US" sz="1100" dirty="0" smtClean="0"/>
              <a:t>customers access any forms.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/>
              <a:t>Calculate and notify customers of any deposits or fees during the online transaction and in their email confirmation.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/>
              <a:t>Create a seamless online transfer experience, so that customer billing and payment programs follow them to the new address.</a:t>
            </a:r>
            <a:endParaRPr lang="en-US" sz="1100" dirty="0"/>
          </a:p>
          <a:p>
            <a:endParaRPr lang="en-US" sz="11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152400" y="1082948"/>
            <a:ext cx="1600200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1400" b="1" dirty="0" smtClean="0">
                <a:solidFill>
                  <a:srgbClr val="4A77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BEST </a:t>
            </a:r>
          </a:p>
          <a:p>
            <a:pPr lvl="0" algn="ctr">
              <a:spcBef>
                <a:spcPct val="20000"/>
              </a:spcBef>
            </a:pPr>
            <a:r>
              <a:rPr lang="en-US" sz="1400" b="1" dirty="0" smtClean="0">
                <a:solidFill>
                  <a:srgbClr val="4A77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PRACTICES</a:t>
            </a:r>
            <a:endParaRPr lang="en-US" sz="1400" b="1" dirty="0">
              <a:solidFill>
                <a:srgbClr val="4A77B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5538" y="3135514"/>
            <a:ext cx="3284812" cy="175260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1100" dirty="0" smtClean="0">
                <a:solidFill>
                  <a:srgbClr val="272525"/>
                </a:solidFill>
              </a:rPr>
              <a:t>Customers retain </a:t>
            </a:r>
            <a:r>
              <a:rPr lang="en-US" sz="1100" dirty="0">
                <a:solidFill>
                  <a:srgbClr val="272525"/>
                </a:solidFill>
              </a:rPr>
              <a:t>their existing account </a:t>
            </a:r>
            <a:r>
              <a:rPr lang="en-US" sz="1100" dirty="0" smtClean="0">
                <a:solidFill>
                  <a:srgbClr val="272525"/>
                </a:solidFill>
              </a:rPr>
              <a:t>number if the same individuals transfer service to the new location. The utility ties services and usage to the site and agreements for billing to the customer.   </a:t>
            </a:r>
            <a:endParaRPr lang="en-US" sz="1100" dirty="0">
              <a:solidFill>
                <a:srgbClr val="272525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52525" y="3133526"/>
            <a:ext cx="3369225" cy="175260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100" dirty="0" smtClean="0">
                <a:solidFill>
                  <a:srgbClr val="272525"/>
                </a:solidFill>
              </a:rPr>
              <a:t>If an online service order requires a deposit, the order is placed </a:t>
            </a:r>
            <a:r>
              <a:rPr lang="en-US" sz="1100" dirty="0">
                <a:solidFill>
                  <a:srgbClr val="272525"/>
                </a:solidFill>
              </a:rPr>
              <a:t>in a hold </a:t>
            </a:r>
            <a:r>
              <a:rPr lang="en-US" sz="1100" dirty="0" smtClean="0">
                <a:solidFill>
                  <a:srgbClr val="272525"/>
                </a:solidFill>
              </a:rPr>
              <a:t>status until </a:t>
            </a:r>
            <a:r>
              <a:rPr lang="en-US" sz="1100" dirty="0">
                <a:solidFill>
                  <a:srgbClr val="272525"/>
                </a:solidFill>
              </a:rPr>
              <a:t>the deposit </a:t>
            </a:r>
            <a:r>
              <a:rPr lang="en-US" sz="1100" dirty="0" smtClean="0">
                <a:solidFill>
                  <a:srgbClr val="272525"/>
                </a:solidFill>
              </a:rPr>
              <a:t>is satisfied. Payments </a:t>
            </a:r>
            <a:r>
              <a:rPr lang="en-US" sz="1100" dirty="0">
                <a:solidFill>
                  <a:srgbClr val="272525"/>
                </a:solidFill>
              </a:rPr>
              <a:t>can be made </a:t>
            </a:r>
            <a:r>
              <a:rPr lang="en-US" sz="1100" dirty="0" smtClean="0">
                <a:solidFill>
                  <a:srgbClr val="272525"/>
                </a:solidFill>
              </a:rPr>
              <a:t>immediately online, and once made, the order is released—no support from an agent is required.  </a:t>
            </a:r>
            <a:endParaRPr lang="en-US" sz="1100" dirty="0">
              <a:solidFill>
                <a:srgbClr val="272525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74588" y="5157161"/>
            <a:ext cx="3266944" cy="1520946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1100" dirty="0" smtClean="0">
                <a:solidFill>
                  <a:srgbClr val="272525"/>
                </a:solidFill>
              </a:rPr>
              <a:t>PG&amp;E offers “In Lieu of Deposit” program that will waive the deposit </a:t>
            </a:r>
            <a:r>
              <a:rPr lang="en-US" sz="1100" dirty="0">
                <a:solidFill>
                  <a:srgbClr val="272525"/>
                </a:solidFill>
              </a:rPr>
              <a:t>when </a:t>
            </a:r>
            <a:r>
              <a:rPr lang="en-US" sz="1100" dirty="0" smtClean="0">
                <a:solidFill>
                  <a:srgbClr val="272525"/>
                </a:solidFill>
              </a:rPr>
              <a:t>customers </a:t>
            </a:r>
            <a:r>
              <a:rPr lang="en-US" sz="1100" dirty="0">
                <a:solidFill>
                  <a:srgbClr val="272525"/>
                </a:solidFill>
              </a:rPr>
              <a:t>sign up </a:t>
            </a:r>
            <a:r>
              <a:rPr lang="en-US" sz="1100" dirty="0" smtClean="0">
                <a:solidFill>
                  <a:srgbClr val="272525"/>
                </a:solidFill>
              </a:rPr>
              <a:t>to pay their bill through recurring payments. Customers can sign </a:t>
            </a:r>
            <a:r>
              <a:rPr lang="en-US" sz="1100" dirty="0">
                <a:solidFill>
                  <a:srgbClr val="272525"/>
                </a:solidFill>
              </a:rPr>
              <a:t>up for autopay online, </a:t>
            </a:r>
            <a:r>
              <a:rPr lang="en-US" sz="1100" dirty="0" smtClean="0">
                <a:solidFill>
                  <a:srgbClr val="272525"/>
                </a:solidFill>
              </a:rPr>
              <a:t>and get the </a:t>
            </a:r>
            <a:r>
              <a:rPr lang="en-US" sz="1100" dirty="0">
                <a:solidFill>
                  <a:srgbClr val="272525"/>
                </a:solidFill>
              </a:rPr>
              <a:t>deposit waiver without needing to call the contact center.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2400" y="4191000"/>
            <a:ext cx="16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1400" b="1" dirty="0" smtClean="0">
                <a:solidFill>
                  <a:srgbClr val="4A77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INNOVATIVE IDEAS</a:t>
            </a:r>
            <a:endParaRPr lang="en-US" sz="1400" b="1" dirty="0">
              <a:solidFill>
                <a:srgbClr val="4A77B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52968" y="4898886"/>
            <a:ext cx="116088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PG&amp;E</a:t>
            </a:r>
            <a:endParaRPr lang="en-US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152400" y="2911112"/>
            <a:ext cx="8763000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5546175" y="5146329"/>
            <a:ext cx="3369225" cy="1518957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100" dirty="0" smtClean="0">
                <a:solidFill>
                  <a:srgbClr val="272525"/>
                </a:solidFill>
              </a:rPr>
              <a:t>To help </a:t>
            </a:r>
            <a:r>
              <a:rPr lang="en-US" sz="1100" dirty="0">
                <a:solidFill>
                  <a:srgbClr val="272525"/>
                </a:solidFill>
              </a:rPr>
              <a:t>NYC residents find the correct </a:t>
            </a:r>
            <a:r>
              <a:rPr lang="en-US" sz="1100" dirty="0" smtClean="0">
                <a:solidFill>
                  <a:srgbClr val="272525"/>
                </a:solidFill>
              </a:rPr>
              <a:t>address, ConEd auto-populates nearly everything as drop downs. Customers only enter their zip code to start the process.</a:t>
            </a:r>
            <a:endParaRPr lang="en-US" sz="1100" dirty="0">
              <a:solidFill>
                <a:srgbClr val="272525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30588" y="4896088"/>
            <a:ext cx="93082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ConEd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721537"/>
            <a:ext cx="796983" cy="79698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7" y="4730009"/>
            <a:ext cx="833425" cy="833425"/>
          </a:xfrm>
          <a:prstGeom prst="rect">
            <a:avLst/>
          </a:prstGeom>
        </p:spPr>
      </p:pic>
      <p:pic>
        <p:nvPicPr>
          <p:cNvPr id="18" name="Picture 8" descr="http://images.tritondigitalcms.com/4458/sites/3/2015/11/19102831/logo_Pacific-Power-300x14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5"/>
          <a:stretch/>
        </p:blipFill>
        <p:spPr bwMode="auto">
          <a:xfrm>
            <a:off x="2260440" y="3034933"/>
            <a:ext cx="1172392" cy="441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/>
          <a:srcRect t="36412"/>
          <a:stretch/>
        </p:blipFill>
        <p:spPr>
          <a:xfrm>
            <a:off x="2253529" y="4964956"/>
            <a:ext cx="1348007" cy="362745"/>
          </a:xfrm>
          <a:prstGeom prst="rect">
            <a:avLst/>
          </a:prstGeom>
        </p:spPr>
      </p:pic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993892"/>
            <a:ext cx="1408401" cy="50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1296" y="4961361"/>
            <a:ext cx="1620608" cy="30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05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23530-52C7-914F-B7DA-D331CDD6C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Online usability for start, stop, </a:t>
            </a:r>
            <a:r>
              <a:rPr lang="en-US" dirty="0" smtClean="0"/>
              <a:t>transfer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CEC1D4-A9FA-AE45-A469-DBFD47DD57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400" dirty="0"/>
              <a:t>The </a:t>
            </a:r>
            <a:r>
              <a:rPr lang="en-US" sz="1400" dirty="0" smtClean="0"/>
              <a:t>2013 E </a:t>
            </a:r>
            <a:r>
              <a:rPr lang="en-US" sz="1400" dirty="0"/>
              <a:t>Source Web Design Study found that 75 out of 101 </a:t>
            </a:r>
            <a:r>
              <a:rPr lang="en-US" sz="1400" dirty="0" smtClean="0"/>
              <a:t>utility websites supported the </a:t>
            </a:r>
            <a:r>
              <a:rPr lang="en-US" sz="1400" dirty="0"/>
              <a:t>ability to start, stop, </a:t>
            </a:r>
            <a:r>
              <a:rPr lang="en-US" sz="1400" dirty="0" smtClean="0"/>
              <a:t>and </a:t>
            </a:r>
            <a:r>
              <a:rPr lang="en-US" sz="1400" dirty="0"/>
              <a:t>transfer </a:t>
            </a:r>
            <a:r>
              <a:rPr lang="en-US" sz="1400" dirty="0" smtClean="0"/>
              <a:t>service (note that all three interactions were required to be found). </a:t>
            </a:r>
            <a:r>
              <a:rPr lang="en-US" sz="1400" dirty="0"/>
              <a:t>The average time to find the </a:t>
            </a:r>
            <a:r>
              <a:rPr lang="en-US" sz="1400" dirty="0" smtClean="0"/>
              <a:t>“Moving” feature </a:t>
            </a:r>
            <a:r>
              <a:rPr lang="en-US" sz="1400" dirty="0"/>
              <a:t>was 46 </a:t>
            </a:r>
            <a:r>
              <a:rPr lang="en-US" sz="1400" dirty="0" smtClean="0"/>
              <a:t>seconds—18 seconds longer than the </a:t>
            </a:r>
            <a:r>
              <a:rPr lang="en-US" sz="1400" dirty="0"/>
              <a:t>average time </a:t>
            </a:r>
            <a:r>
              <a:rPr lang="en-US" sz="1400" dirty="0" smtClean="0"/>
              <a:t>to find where </a:t>
            </a:r>
            <a:r>
              <a:rPr lang="en-US" sz="1400" dirty="0"/>
              <a:t>to report an outage or gas leak </a:t>
            </a:r>
            <a:r>
              <a:rPr lang="en-US" sz="1400" dirty="0" smtClean="0"/>
              <a:t>emergency and 20 seconds longer than it took to find payment and </a:t>
            </a:r>
            <a:r>
              <a:rPr lang="en-US" sz="1400" dirty="0"/>
              <a:t>billing </a:t>
            </a:r>
            <a:r>
              <a:rPr lang="en-US" sz="1400" dirty="0" smtClean="0"/>
              <a:t>options. </a:t>
            </a:r>
            <a:endParaRPr lang="en-US" sz="1400" dirty="0"/>
          </a:p>
          <a:p>
            <a:r>
              <a:rPr lang="en-US" sz="1400" dirty="0" smtClean="0"/>
              <a:t>The Moving </a:t>
            </a:r>
            <a:r>
              <a:rPr lang="en-US" sz="1400" dirty="0"/>
              <a:t>feature </a:t>
            </a:r>
            <a:r>
              <a:rPr lang="en-US" sz="1400" dirty="0" smtClean="0"/>
              <a:t>received an overall usability rating of 3.7, on </a:t>
            </a:r>
            <a:r>
              <a:rPr lang="en-US" sz="1400" dirty="0"/>
              <a:t>a scale of 1 to 5, where 1 = very poor and 5 = very </a:t>
            </a:r>
            <a:r>
              <a:rPr lang="en-US" sz="1400" dirty="0" smtClean="0"/>
              <a:t>good. </a:t>
            </a: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According 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our s</a:t>
            </a:r>
            <a:r>
              <a:rPr lang="en-US" sz="1400" dirty="0" smtClean="0"/>
              <a:t>tudy</a:t>
            </a:r>
            <a:r>
              <a:rPr lang="en-US" sz="1400" dirty="0"/>
              <a:t>,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the average time to find a feature increases, the rating for that feature decreases. </a:t>
            </a: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For reference, it took reviewers 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more than an average of </a:t>
            </a: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75 seconds 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to find </a:t>
            </a: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website options 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that </a:t>
            </a: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were 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rated 1 (very poor), </a:t>
            </a: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and less </a:t>
            </a: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than an average of 25 seconds to find those that were rated 5 (very good).</a:t>
            </a:r>
            <a:endParaRPr lang="en-US" sz="1400" dirty="0"/>
          </a:p>
          <a:p>
            <a:endParaRPr lang="en-US" sz="1400" dirty="0" smtClean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60FE1DB-20A2-2C47-A72A-917D54C936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7773"/>
              </p:ext>
            </p:extLst>
          </p:nvPr>
        </p:nvGraphicFramePr>
        <p:xfrm>
          <a:off x="2514600" y="3581400"/>
          <a:ext cx="4000500" cy="2339121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032408">
                  <a:extLst>
                    <a:ext uri="{9D8B030D-6E8A-4147-A177-3AD203B41FA5}">
                      <a16:colId xmlns:a16="http://schemas.microsoft.com/office/drawing/2014/main" val="2664176284"/>
                    </a:ext>
                  </a:extLst>
                </a:gridCol>
                <a:gridCol w="968092">
                  <a:extLst>
                    <a:ext uri="{9D8B030D-6E8A-4147-A177-3AD203B41FA5}">
                      <a16:colId xmlns:a16="http://schemas.microsoft.com/office/drawing/2014/main" val="1314027576"/>
                    </a:ext>
                  </a:extLst>
                </a:gridCol>
              </a:tblGrid>
              <a:tr h="32770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Start</a:t>
                      </a:r>
                      <a:r>
                        <a:rPr lang="en-US" sz="1100" u="none" strike="noStrike" dirty="0">
                          <a:effectLst/>
                        </a:rPr>
                        <a:t>, stop, transfer online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590589"/>
                  </a:ext>
                </a:extLst>
              </a:tr>
              <a:tr h="32770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 Percentage of websites supporting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74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86742398"/>
                  </a:ext>
                </a:extLst>
              </a:tr>
              <a:tr h="32770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 Average time to find (seconds)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600867368"/>
                  </a:ext>
                </a:extLst>
              </a:tr>
              <a:tr h="37290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 Median time to find (seconds)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984168665"/>
                  </a:ext>
                </a:extLst>
              </a:tr>
              <a:tr h="32770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 </a:t>
                      </a:r>
                      <a:r>
                        <a:rPr lang="en-US" sz="1100" u="none" strike="noStrike" dirty="0" smtClean="0">
                          <a:effectLst/>
                        </a:rPr>
                        <a:t>Average number of </a:t>
                      </a:r>
                      <a:r>
                        <a:rPr lang="en-US" sz="1100" u="none" strike="noStrike" dirty="0">
                          <a:effectLst/>
                        </a:rPr>
                        <a:t>clicks to find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340643881"/>
                  </a:ext>
                </a:extLst>
              </a:tr>
              <a:tr h="32770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 Average usability rating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3.7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937468061"/>
                  </a:ext>
                </a:extLst>
              </a:tr>
              <a:tr h="327703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n=101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5946875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925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Requiring customers to log </a:t>
            </a:r>
            <a:r>
              <a:rPr lang="en-US" dirty="0" smtClean="0"/>
              <a:t>in is not common when starting new service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3276600" y="1815346"/>
            <a:ext cx="9042971" cy="4588877"/>
            <a:chOff x="-880792" y="1854478"/>
            <a:chExt cx="9042971" cy="4588877"/>
          </a:xfrm>
        </p:grpSpPr>
        <p:graphicFrame>
          <p:nvGraphicFramePr>
            <p:cNvPr id="16" name="Chart 15">
              <a:extLst>
                <a:ext uri="{FF2B5EF4-FFF2-40B4-BE49-F238E27FC236}">
                  <a16:creationId xmlns:a16="http://schemas.microsoft.com/office/drawing/2014/main" id="{61F405C4-32D6-434C-A047-4FE6FA47B9C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557265499"/>
                </p:ext>
              </p:extLst>
            </p:nvPr>
          </p:nvGraphicFramePr>
          <p:xfrm>
            <a:off x="-880792" y="1854478"/>
            <a:ext cx="9042971" cy="4419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0" name="Rectangle 19"/>
            <p:cNvSpPr/>
            <p:nvPr/>
          </p:nvSpPr>
          <p:spPr>
            <a:xfrm>
              <a:off x="1066800" y="6104801"/>
              <a:ext cx="221727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800" b="1" dirty="0" smtClean="0">
                  <a:solidFill>
                    <a:srgbClr val="272525"/>
                  </a:solidFill>
                </a:rPr>
                <a:t>Base</a:t>
              </a:r>
              <a:r>
                <a:rPr lang="en-US" sz="800" dirty="0" smtClean="0">
                  <a:solidFill>
                    <a:srgbClr val="272525"/>
                  </a:solidFill>
                </a:rPr>
                <a:t>: n=75 utility websites</a:t>
              </a:r>
            </a:p>
            <a:p>
              <a:r>
                <a:rPr lang="en-US" sz="800" b="1" dirty="0" smtClean="0">
                  <a:solidFill>
                    <a:srgbClr val="272525"/>
                  </a:solidFill>
                </a:rPr>
                <a:t>Source</a:t>
              </a:r>
              <a:r>
                <a:rPr lang="en-US" sz="800" dirty="0" smtClean="0">
                  <a:solidFill>
                    <a:srgbClr val="272525"/>
                  </a:solidFill>
                </a:rPr>
                <a:t>: </a:t>
              </a:r>
              <a:r>
                <a:rPr lang="en-US" sz="800" dirty="0"/>
                <a:t>E Source Web Design Study </a:t>
              </a:r>
              <a:r>
                <a:rPr lang="en-US" sz="800" dirty="0" smtClean="0"/>
                <a:t>2014</a:t>
              </a:r>
              <a:endParaRPr lang="en-US" dirty="0"/>
            </a:p>
          </p:txBody>
        </p:sp>
      </p:grp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228600" y="967740"/>
            <a:ext cx="8229600" cy="1206610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majority of utility sites (81%) do not require customers to log in to </a:t>
            </a:r>
            <a:r>
              <a:rPr lang="en-US" dirty="0" smtClean="0"/>
              <a:t>start new service. Given that customers </a:t>
            </a:r>
            <a:r>
              <a:rPr lang="en-US" dirty="0"/>
              <a:t>typically don’t register for online services until after they’ve </a:t>
            </a:r>
            <a:r>
              <a:rPr lang="en-US" dirty="0" smtClean="0"/>
              <a:t>started electric </a:t>
            </a:r>
            <a:r>
              <a:rPr lang="en-US" dirty="0"/>
              <a:t>or gas </a:t>
            </a:r>
            <a:r>
              <a:rPr lang="en-US" dirty="0" smtClean="0"/>
              <a:t>service, requiring </a:t>
            </a:r>
            <a:r>
              <a:rPr lang="en-US" dirty="0"/>
              <a:t>customers to log in to </a:t>
            </a:r>
            <a:r>
              <a:rPr lang="en-US" dirty="0" smtClean="0"/>
              <a:t>start new </a:t>
            </a:r>
            <a:r>
              <a:rPr lang="en-US" dirty="0"/>
              <a:t>service </a:t>
            </a:r>
            <a:r>
              <a:rPr lang="en-US" dirty="0" smtClean="0"/>
              <a:t>can be a </a:t>
            </a:r>
            <a:r>
              <a:rPr lang="en-US" dirty="0"/>
              <a:t>barrier </a:t>
            </a:r>
            <a:r>
              <a:rPr lang="en-US" dirty="0" smtClean="0"/>
              <a:t>to website channel containment. </a:t>
            </a:r>
          </a:p>
          <a:p>
            <a:r>
              <a:rPr lang="en-US" dirty="0" smtClean="0"/>
              <a:t>Most utility websites (61%) require existing customers to log in if they want to transfer or stop service. Best practices is to automatically navigate customers to </a:t>
            </a:r>
            <a:r>
              <a:rPr lang="en-US" dirty="0"/>
              <a:t>the </a:t>
            </a:r>
            <a:r>
              <a:rPr lang="en-US" dirty="0" smtClean="0"/>
              <a:t>relevant service order page (and </a:t>
            </a:r>
            <a:r>
              <a:rPr lang="en-US" dirty="0"/>
              <a:t>not a general account </a:t>
            </a:r>
            <a:r>
              <a:rPr lang="en-US" dirty="0" smtClean="0"/>
              <a:t>page) based on the page that initially redirected them on the public moving pages.</a:t>
            </a:r>
            <a:endParaRPr lang="en-US" dirty="0"/>
          </a:p>
          <a:p>
            <a:r>
              <a:rPr lang="en-US" dirty="0" smtClean="0"/>
              <a:t> 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-304800" y="2303890"/>
            <a:ext cx="5054029" cy="4091589"/>
            <a:chOff x="4089971" y="2273410"/>
            <a:chExt cx="5054029" cy="4091589"/>
          </a:xfrm>
        </p:grpSpPr>
        <p:graphicFrame>
          <p:nvGraphicFramePr>
            <p:cNvPr id="17" name="Chart 16">
              <a:extLst>
                <a:ext uri="{FF2B5EF4-FFF2-40B4-BE49-F238E27FC236}">
                  <a16:creationId xmlns:a16="http://schemas.microsoft.com/office/drawing/2014/main" id="{C7512B95-223E-D74D-B725-102E03A6C1B2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195439504"/>
                </p:ext>
              </p:extLst>
            </p:nvPr>
          </p:nvGraphicFramePr>
          <p:xfrm>
            <a:off x="4089971" y="2273410"/>
            <a:ext cx="5054029" cy="3886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Rectangle 20"/>
            <p:cNvSpPr/>
            <p:nvPr/>
          </p:nvSpPr>
          <p:spPr>
            <a:xfrm>
              <a:off x="5181600" y="6026445"/>
              <a:ext cx="221727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800" b="1" dirty="0" smtClean="0">
                  <a:solidFill>
                    <a:srgbClr val="272525"/>
                  </a:solidFill>
                </a:rPr>
                <a:t>Base</a:t>
              </a:r>
              <a:r>
                <a:rPr lang="en-US" sz="800" dirty="0" smtClean="0">
                  <a:solidFill>
                    <a:srgbClr val="272525"/>
                  </a:solidFill>
                </a:rPr>
                <a:t>: n=75 utility websites</a:t>
              </a:r>
            </a:p>
            <a:p>
              <a:r>
                <a:rPr lang="en-US" sz="800" b="1" dirty="0" smtClean="0">
                  <a:solidFill>
                    <a:srgbClr val="272525"/>
                  </a:solidFill>
                </a:rPr>
                <a:t>Source</a:t>
              </a:r>
              <a:r>
                <a:rPr lang="en-US" sz="800" dirty="0" smtClean="0">
                  <a:solidFill>
                    <a:srgbClr val="272525"/>
                  </a:solidFill>
                </a:rPr>
                <a:t>: </a:t>
              </a:r>
              <a:r>
                <a:rPr lang="en-US" sz="800" dirty="0"/>
                <a:t>E Source Web Design Study </a:t>
              </a:r>
              <a:r>
                <a:rPr lang="en-US" sz="800" dirty="0" smtClean="0"/>
                <a:t>2014</a:t>
              </a:r>
              <a:endParaRPr lang="en-US" dirty="0"/>
            </a:p>
          </p:txBody>
        </p:sp>
      </p:grpSp>
      <p:cxnSp>
        <p:nvCxnSpPr>
          <p:cNvPr id="24" name="Straight Connector 23"/>
          <p:cNvCxnSpPr/>
          <p:nvPr/>
        </p:nvCxnSpPr>
        <p:spPr>
          <a:xfrm>
            <a:off x="228600" y="2362200"/>
            <a:ext cx="8763000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158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>
            <a:off x="222568" y="4495800"/>
            <a:ext cx="8763000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Scan: Utility Overview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89268" y="2667000"/>
            <a:ext cx="3930332" cy="1500727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1100" dirty="0" smtClean="0">
                <a:solidFill>
                  <a:srgbClr val="272525"/>
                </a:solidFill>
              </a:rPr>
              <a:t>Pacific Power processes approximately </a:t>
            </a:r>
            <a:r>
              <a:rPr lang="en-US" sz="1100" dirty="0">
                <a:solidFill>
                  <a:srgbClr val="272525"/>
                </a:solidFill>
              </a:rPr>
              <a:t>8,000 </a:t>
            </a:r>
            <a:r>
              <a:rPr lang="en-US" sz="1100" dirty="0" smtClean="0">
                <a:solidFill>
                  <a:srgbClr val="272525"/>
                </a:solidFill>
              </a:rPr>
              <a:t>start-stop-move web transactions per month, combined.</a:t>
            </a:r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1100" b="1" dirty="0" smtClean="0">
                <a:solidFill>
                  <a:srgbClr val="272525"/>
                </a:solidFill>
              </a:rPr>
              <a:t>Overall, 80 </a:t>
            </a:r>
            <a:r>
              <a:rPr lang="en-US" sz="1100" b="1" dirty="0">
                <a:solidFill>
                  <a:srgbClr val="272525"/>
                </a:solidFill>
              </a:rPr>
              <a:t>percent </a:t>
            </a:r>
            <a:r>
              <a:rPr lang="en-US" sz="1100" b="1" dirty="0" smtClean="0">
                <a:solidFill>
                  <a:srgbClr val="272525"/>
                </a:solidFill>
              </a:rPr>
              <a:t>are resolved successfully online.</a:t>
            </a:r>
            <a:r>
              <a:rPr lang="en-US" sz="1100" dirty="0" smtClean="0">
                <a:solidFill>
                  <a:srgbClr val="272525"/>
                </a:solidFill>
              </a:rPr>
              <a:t> 20 percent are forwarded to an agent when a customer fails at any milestone during the web transaction.</a:t>
            </a:r>
            <a:endParaRPr lang="en-US" sz="1100" dirty="0">
              <a:solidFill>
                <a:srgbClr val="272525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9268" y="4953000"/>
            <a:ext cx="3930332" cy="1676400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100" dirty="0" smtClean="0">
                <a:solidFill>
                  <a:srgbClr val="272525"/>
                </a:solidFill>
              </a:rPr>
              <a:t>On average, </a:t>
            </a:r>
            <a:r>
              <a:rPr lang="en-US" sz="1100" dirty="0">
                <a:solidFill>
                  <a:srgbClr val="272525"/>
                </a:solidFill>
              </a:rPr>
              <a:t>SCE&amp;G and PSNC </a:t>
            </a:r>
            <a:r>
              <a:rPr lang="en-US" sz="1100" dirty="0" smtClean="0">
                <a:solidFill>
                  <a:srgbClr val="272525"/>
                </a:solidFill>
              </a:rPr>
              <a:t>process about 1,500 online start-stop-transfer transactions per week, combined. </a:t>
            </a: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100" b="1" dirty="0" smtClean="0">
                <a:solidFill>
                  <a:srgbClr val="272525"/>
                </a:solidFill>
              </a:rPr>
              <a:t>More than 1/3 of customers </a:t>
            </a:r>
            <a:r>
              <a:rPr lang="en-US" sz="1100" b="1" dirty="0">
                <a:solidFill>
                  <a:srgbClr val="272525"/>
                </a:solidFill>
              </a:rPr>
              <a:t>who begin the start-service process online complete it online. </a:t>
            </a:r>
            <a:endParaRPr lang="en-US" sz="1100" b="1" dirty="0" smtClean="0">
              <a:solidFill>
                <a:srgbClr val="272525"/>
              </a:solidFill>
            </a:endParaRPr>
          </a:p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100" dirty="0" smtClean="0">
                <a:solidFill>
                  <a:srgbClr val="272525"/>
                </a:solidFill>
              </a:rPr>
              <a:t>SCANA’s simplified start-service form takes on average, 3-minutes for customers to complete, 2 minutes faster than the average start service call. </a:t>
            </a:r>
            <a:endParaRPr lang="en-US" sz="1100" b="1" dirty="0">
              <a:solidFill>
                <a:srgbClr val="272525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04068" y="4952999"/>
            <a:ext cx="4158931" cy="1676401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100" dirty="0" smtClean="0">
                <a:solidFill>
                  <a:srgbClr val="000000"/>
                </a:solidFill>
                <a:latin typeface="arial" panose="020B0604020202020204" pitchFamily="34" charset="0"/>
              </a:rPr>
              <a:t>Similar to other utilities, PG&amp;E’s online self-service success rates vary by transaction. Web containment rates:</a:t>
            </a:r>
          </a:p>
          <a:p>
            <a:pPr marL="171450" indent="-171450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n-US" sz="1100" b="1" dirty="0">
                <a:solidFill>
                  <a:srgbClr val="272525"/>
                </a:solidFill>
              </a:rPr>
              <a:t>N</a:t>
            </a:r>
            <a:r>
              <a:rPr lang="en-US" sz="1100" b="1" dirty="0" smtClean="0">
                <a:solidFill>
                  <a:srgbClr val="272525"/>
                </a:solidFill>
              </a:rPr>
              <a:t>ew customers: </a:t>
            </a:r>
            <a:r>
              <a:rPr lang="en-US" sz="1100" b="1" dirty="0">
                <a:solidFill>
                  <a:srgbClr val="272525"/>
                </a:solidFill>
              </a:rPr>
              <a:t>34%</a:t>
            </a:r>
          </a:p>
          <a:p>
            <a:pPr marL="171450" indent="-171450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n-US" sz="1100" b="1" dirty="0" smtClean="0">
                <a:solidFill>
                  <a:srgbClr val="272525"/>
                </a:solidFill>
              </a:rPr>
              <a:t>Existing customers </a:t>
            </a:r>
            <a:r>
              <a:rPr lang="en-US" sz="1100" dirty="0" smtClean="0">
                <a:solidFill>
                  <a:srgbClr val="272525"/>
                </a:solidFill>
              </a:rPr>
              <a:t>(add or move service):</a:t>
            </a:r>
            <a:r>
              <a:rPr lang="en-US" sz="1100" b="1" dirty="0" smtClean="0">
                <a:solidFill>
                  <a:srgbClr val="272525"/>
                </a:solidFill>
              </a:rPr>
              <a:t> 50%</a:t>
            </a:r>
            <a:endParaRPr lang="en-US" sz="1100" b="1" dirty="0">
              <a:solidFill>
                <a:srgbClr val="272525"/>
              </a:solidFill>
            </a:endParaRPr>
          </a:p>
          <a:p>
            <a:pPr marL="171450" indent="-171450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n-US" sz="1100" b="1" dirty="0" smtClean="0">
                <a:solidFill>
                  <a:srgbClr val="272525"/>
                </a:solidFill>
              </a:rPr>
              <a:t>Stop service: </a:t>
            </a:r>
            <a:r>
              <a:rPr lang="en-US" sz="1100" b="1" dirty="0">
                <a:solidFill>
                  <a:srgbClr val="272525"/>
                </a:solidFill>
              </a:rPr>
              <a:t>75%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2381579"/>
            <a:ext cx="16764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Pacific Power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079426" y="4764589"/>
            <a:ext cx="195917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(SCE&amp;G and PSNC)</a:t>
            </a:r>
            <a:endParaRPr lang="en-US" sz="1100" dirty="0"/>
          </a:p>
        </p:txBody>
      </p:sp>
      <p:sp>
        <p:nvSpPr>
          <p:cNvPr id="15" name="TextBox 14"/>
          <p:cNvSpPr txBox="1"/>
          <p:nvPr/>
        </p:nvSpPr>
        <p:spPr>
          <a:xfrm>
            <a:off x="4790555" y="4710728"/>
            <a:ext cx="119218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PG&amp;E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4638443" y="2666999"/>
            <a:ext cx="4124556" cy="1521827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100" dirty="0" smtClean="0">
                <a:solidFill>
                  <a:srgbClr val="272525"/>
                </a:solidFill>
              </a:rPr>
              <a:t>With about </a:t>
            </a:r>
            <a:r>
              <a:rPr lang="en-US" sz="1100" dirty="0">
                <a:solidFill>
                  <a:srgbClr val="272525"/>
                </a:solidFill>
              </a:rPr>
              <a:t>125,000 online orders </a:t>
            </a:r>
            <a:r>
              <a:rPr lang="en-US" sz="1100" dirty="0" smtClean="0">
                <a:solidFill>
                  <a:srgbClr val="272525"/>
                </a:solidFill>
              </a:rPr>
              <a:t>annually, web is the primary </a:t>
            </a:r>
            <a:r>
              <a:rPr lang="en-US" sz="1100" dirty="0">
                <a:solidFill>
                  <a:srgbClr val="272525"/>
                </a:solidFill>
              </a:rPr>
              <a:t>channel </a:t>
            </a:r>
            <a:r>
              <a:rPr lang="en-US" sz="1100" dirty="0" smtClean="0">
                <a:solidFill>
                  <a:srgbClr val="272525"/>
                </a:solidFill>
              </a:rPr>
              <a:t>for start-stop-transfer transactions for this utility, Web self-service </a:t>
            </a:r>
            <a:r>
              <a:rPr lang="en-US" sz="1100" dirty="0">
                <a:solidFill>
                  <a:srgbClr val="272525"/>
                </a:solidFill>
              </a:rPr>
              <a:t>rates vary based on </a:t>
            </a:r>
            <a:r>
              <a:rPr lang="en-US" sz="1100" dirty="0" smtClean="0">
                <a:solidFill>
                  <a:srgbClr val="272525"/>
                </a:solidFill>
              </a:rPr>
              <a:t>transaction type:</a:t>
            </a:r>
          </a:p>
          <a:p>
            <a:pPr marL="171450" indent="-171450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n-US" sz="1100" b="1" dirty="0" smtClean="0">
                <a:solidFill>
                  <a:srgbClr val="272525"/>
                </a:solidFill>
              </a:rPr>
              <a:t>Start service: </a:t>
            </a:r>
            <a:r>
              <a:rPr lang="en-US" sz="1100" b="1" dirty="0">
                <a:solidFill>
                  <a:srgbClr val="272525"/>
                </a:solidFill>
              </a:rPr>
              <a:t>5</a:t>
            </a:r>
            <a:r>
              <a:rPr lang="en-US" sz="1100" b="1" dirty="0" smtClean="0">
                <a:solidFill>
                  <a:srgbClr val="272525"/>
                </a:solidFill>
              </a:rPr>
              <a:t>8%</a:t>
            </a:r>
          </a:p>
          <a:p>
            <a:pPr marL="171450" indent="-171450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n-US" sz="1100" b="1" dirty="0" smtClean="0">
                <a:solidFill>
                  <a:srgbClr val="272525"/>
                </a:solidFill>
              </a:rPr>
              <a:t>Stop: &gt;70%</a:t>
            </a:r>
            <a:endParaRPr lang="en-US" sz="1100" b="1" dirty="0">
              <a:solidFill>
                <a:srgbClr val="272525"/>
              </a:solidFill>
            </a:endParaRPr>
          </a:p>
          <a:p>
            <a:pPr marL="171450" indent="-171450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n-US" sz="1100" b="1" dirty="0" smtClean="0">
                <a:solidFill>
                  <a:srgbClr val="272525"/>
                </a:solidFill>
              </a:rPr>
              <a:t>Transfer: 48%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90555" y="2354003"/>
            <a:ext cx="29056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Anonymous </a:t>
            </a:r>
            <a:r>
              <a:rPr lang="en-US" sz="1100" dirty="0" smtClean="0"/>
              <a:t>(large western utility)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13068" y="1119333"/>
            <a:ext cx="8381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272525"/>
                </a:solidFill>
              </a:rPr>
              <a:t>E </a:t>
            </a:r>
            <a:r>
              <a:rPr lang="en-US" sz="1200" dirty="0">
                <a:solidFill>
                  <a:srgbClr val="272525"/>
                </a:solidFill>
              </a:rPr>
              <a:t>Source interviewed utilities that have leading attributes in website navigation, functionality, appearance, or relevance, according to E Source’s 2017 Benchmark of more than 100 utility websites</a:t>
            </a:r>
            <a:r>
              <a:rPr lang="en-US" sz="1200" dirty="0" smtClean="0">
                <a:solidFill>
                  <a:srgbClr val="272525"/>
                </a:solidFill>
              </a:rPr>
              <a:t>. These </a:t>
            </a:r>
            <a:r>
              <a:rPr lang="en-US" sz="1200" dirty="0">
                <a:solidFill>
                  <a:srgbClr val="272525"/>
                </a:solidFill>
              </a:rPr>
              <a:t>utilities </a:t>
            </a:r>
            <a:r>
              <a:rPr lang="en-US" sz="1200" dirty="0" smtClean="0">
                <a:solidFill>
                  <a:srgbClr val="272525"/>
                </a:solidFill>
              </a:rPr>
              <a:t>also have </a:t>
            </a:r>
            <a:r>
              <a:rPr lang="en-US" sz="1200" dirty="0">
                <a:solidFill>
                  <a:srgbClr val="272525"/>
                </a:solidFill>
              </a:rPr>
              <a:t>demonstrated success in online containment for start-stop-transfer. </a:t>
            </a:r>
            <a:r>
              <a:rPr lang="en-US" sz="1200" dirty="0" smtClean="0">
                <a:solidFill>
                  <a:srgbClr val="272525"/>
                </a:solidFill>
              </a:rPr>
              <a:t>The section that follows highlights best </a:t>
            </a:r>
            <a:r>
              <a:rPr lang="en-US" sz="1200" dirty="0">
                <a:solidFill>
                  <a:srgbClr val="272525"/>
                </a:solidFill>
              </a:rPr>
              <a:t>in class practices for utility start-stop-transfer </a:t>
            </a:r>
            <a:r>
              <a:rPr lang="en-US" sz="1200" dirty="0" smtClean="0">
                <a:solidFill>
                  <a:srgbClr val="272525"/>
                </a:solidFill>
              </a:rPr>
              <a:t>webpages.</a:t>
            </a:r>
            <a:endParaRPr lang="en-US" sz="1200" dirty="0">
              <a:solidFill>
                <a:srgbClr val="272525"/>
              </a:solidFill>
            </a:endParaRPr>
          </a:p>
        </p:txBody>
      </p:sp>
      <p:pic>
        <p:nvPicPr>
          <p:cNvPr id="1032" name="Picture 8" descr="http://images.tritondigitalcms.com/4458/sites/3/2015/11/19102831/logo_Pacific-Power-300x14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5"/>
          <a:stretch/>
        </p:blipFill>
        <p:spPr bwMode="auto">
          <a:xfrm>
            <a:off x="718048" y="2291194"/>
            <a:ext cx="1459505" cy="55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-5184" t="11574" r="-1" b="15406"/>
          <a:stretch/>
        </p:blipFill>
        <p:spPr>
          <a:xfrm>
            <a:off x="533400" y="4495800"/>
            <a:ext cx="1546026" cy="6041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t="36412"/>
          <a:stretch/>
        </p:blipFill>
        <p:spPr>
          <a:xfrm>
            <a:off x="4811008" y="4646024"/>
            <a:ext cx="1938721" cy="52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42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of contents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i="0" dirty="0" smtClean="0"/>
              <a:t>Start </a:t>
            </a:r>
            <a:r>
              <a:rPr lang="en-US" i="0" dirty="0" smtClean="0"/>
              <a:t>and Stop Service Transactions</a:t>
            </a:r>
            <a:r>
              <a:rPr lang="en-US" i="0" dirty="0"/>
              <a:t>	</a:t>
            </a:r>
            <a:r>
              <a:rPr lang="en-US" i="0" dirty="0" smtClean="0"/>
              <a:t>3</a:t>
            </a:r>
            <a:endParaRPr lang="en-US" i="0" dirty="0"/>
          </a:p>
          <a:p>
            <a:r>
              <a:rPr lang="en-US" i="0" dirty="0" smtClean="0"/>
              <a:t>Customer Channel Preferences 	12</a:t>
            </a:r>
          </a:p>
          <a:p>
            <a:r>
              <a:rPr lang="en-US" i="0" dirty="0" smtClean="0"/>
              <a:t>Best in Online Practices 	16</a:t>
            </a:r>
          </a:p>
          <a:p>
            <a:pPr lvl="1"/>
            <a:endParaRPr lang="en-US" dirty="0"/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lvl="1"/>
            <a:endParaRPr lang="en-US" dirty="0"/>
          </a:p>
        </p:txBody>
      </p:sp>
      <p:pic>
        <p:nvPicPr>
          <p:cNvPr id="14" name="Picture 13" descr="IcoMoon-icons-orange-5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81000"/>
            <a:ext cx="1143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9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SCE&amp;G “Moving” Webpage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WEBPAGE HIGHLIGHTS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152400" y="1752600"/>
            <a:ext cx="1676400" cy="4953000"/>
          </a:xfrm>
        </p:spPr>
        <p:txBody>
          <a:bodyPr/>
          <a:lstStyle/>
          <a:p>
            <a:r>
              <a:rPr lang="en-US" dirty="0" smtClean="0"/>
              <a:t>Customers can select from three service order paths: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</a:t>
            </a:r>
            <a:r>
              <a:rPr lang="en-US" dirty="0" smtClean="0"/>
              <a:t>tart service as a new customer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Transfer or add service as an existing customer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Stop service, so they’ll no longer be a customer</a:t>
            </a:r>
          </a:p>
          <a:p>
            <a:r>
              <a:rPr lang="en-US" dirty="0" smtClean="0"/>
              <a:t>Frequently asked questions are addressed upfront as customer-friendly statements.</a:t>
            </a:r>
          </a:p>
          <a:p>
            <a:r>
              <a:rPr lang="en-US" dirty="0" smtClean="0"/>
              <a:t>Additional channels to start, stop, or transfer service are easy to find. 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2209800" y="1524000"/>
            <a:ext cx="6728012" cy="4800600"/>
            <a:chOff x="2230341" y="2209800"/>
            <a:chExt cx="6728012" cy="48006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t="14584"/>
            <a:stretch/>
          </p:blipFill>
          <p:spPr>
            <a:xfrm>
              <a:off x="2230341" y="2209800"/>
              <a:ext cx="6728012" cy="31242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/>
            <a:srcRect t="17500" b="12499"/>
            <a:stretch/>
          </p:blipFill>
          <p:spPr>
            <a:xfrm>
              <a:off x="2230341" y="4876800"/>
              <a:ext cx="6728011" cy="2133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754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2204570" y="1084728"/>
            <a:ext cx="6710829" cy="5316071"/>
            <a:chOff x="2057400" y="1403866"/>
            <a:chExt cx="7001650" cy="5950624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3"/>
            <a:srcRect t="13934"/>
            <a:stretch/>
          </p:blipFill>
          <p:spPr>
            <a:xfrm>
              <a:off x="2057400" y="1403866"/>
              <a:ext cx="6990229" cy="3196114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4"/>
            <a:srcRect t="15814"/>
            <a:stretch/>
          </p:blipFill>
          <p:spPr>
            <a:xfrm>
              <a:off x="2058146" y="4239221"/>
              <a:ext cx="7000904" cy="3115269"/>
            </a:xfrm>
            <a:prstGeom prst="rect">
              <a:avLst/>
            </a:prstGeom>
          </p:spPr>
        </p:pic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SCE&amp;G’s “Start Service” Process 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" y="1066800"/>
            <a:ext cx="1676400" cy="457200"/>
          </a:xfrm>
        </p:spPr>
        <p:txBody>
          <a:bodyPr/>
          <a:lstStyle/>
          <a:p>
            <a:r>
              <a:rPr lang="en-US" dirty="0" smtClean="0"/>
              <a:t>WEBPAGE HIGHLIGHTS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52400" y="1676400"/>
            <a:ext cx="1676400" cy="5029200"/>
          </a:xfrm>
        </p:spPr>
        <p:txBody>
          <a:bodyPr/>
          <a:lstStyle/>
          <a:p>
            <a:r>
              <a:rPr lang="en-US" dirty="0" smtClean="0"/>
              <a:t>Customers do not need to log in to complete the start new service transaction.</a:t>
            </a:r>
          </a:p>
          <a:p>
            <a:r>
              <a:rPr lang="en-US" dirty="0" smtClean="0"/>
              <a:t>A simple checklist of what’s needed to start service is easy to read.</a:t>
            </a:r>
          </a:p>
          <a:p>
            <a:r>
              <a:rPr lang="en-US" dirty="0" smtClean="0"/>
              <a:t>Customers are provided an alternate ID verification form (that must be notarized) if they do not want to provide their social security number.</a:t>
            </a:r>
          </a:p>
          <a:p>
            <a:r>
              <a:rPr lang="en-US" dirty="0" smtClean="0"/>
              <a:t>Additional, in-person </a:t>
            </a:r>
            <a:r>
              <a:rPr lang="en-US" dirty="0"/>
              <a:t>channels to start, stop, or transfer service are easy to find. </a:t>
            </a:r>
            <a:endParaRPr lang="en-US" dirty="0" smtClean="0"/>
          </a:p>
          <a:p>
            <a:r>
              <a:rPr lang="en-US" dirty="0" smtClean="0"/>
              <a:t>Links to relevant information about SCE&amp;G electric and gas service areas are also available. 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47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SCE&amp;G’s </a:t>
            </a:r>
            <a:r>
              <a:rPr lang="en-US" dirty="0" smtClean="0"/>
              <a:t>“Start Service” </a:t>
            </a:r>
            <a:r>
              <a:rPr lang="en-US" dirty="0"/>
              <a:t>Process </a:t>
            </a:r>
            <a:r>
              <a:rPr lang="en-US" dirty="0" smtClean="0"/>
              <a:t>(continued)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2400" y="1066800"/>
            <a:ext cx="1676400" cy="538032"/>
          </a:xfrm>
        </p:spPr>
        <p:txBody>
          <a:bodyPr/>
          <a:lstStyle/>
          <a:p>
            <a:r>
              <a:rPr lang="en-US" dirty="0"/>
              <a:t>WEBPAGE </a:t>
            </a:r>
            <a:r>
              <a:rPr lang="en-US" dirty="0" smtClean="0"/>
              <a:t>HIGHLIGHTS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52400" y="1752600"/>
            <a:ext cx="1676400" cy="4953000"/>
          </a:xfrm>
        </p:spPr>
        <p:txBody>
          <a:bodyPr/>
          <a:lstStyle/>
          <a:p>
            <a:pPr marR="94615" lvl="0">
              <a:tabLst>
                <a:tab pos="185420" algn="l"/>
              </a:tabLst>
              <a:defRPr/>
            </a:pPr>
            <a:r>
              <a:rPr lang="en-US" dirty="0"/>
              <a:t>Progress bar  indicates how close  the user is to  completing the  </a:t>
            </a:r>
            <a:r>
              <a:rPr lang="en-US" dirty="0" smtClean="0"/>
              <a:t>service request.</a:t>
            </a:r>
          </a:p>
          <a:p>
            <a:pPr marR="94615">
              <a:tabLst>
                <a:tab pos="185420" algn="l"/>
              </a:tabLst>
              <a:defRPr/>
            </a:pPr>
            <a:r>
              <a:rPr lang="en-US" dirty="0"/>
              <a:t>SCE&amp;G developed their address search tool in-house. </a:t>
            </a:r>
            <a:r>
              <a:rPr lang="en-US" dirty="0" smtClean="0"/>
              <a:t> Customers enter their zip code and house number; street names that match the zip code-address combination are shown as dropdown choices.</a:t>
            </a:r>
          </a:p>
          <a:p>
            <a:pPr marR="94615">
              <a:tabLst>
                <a:tab pos="185420" algn="l"/>
              </a:tabLst>
              <a:defRPr/>
            </a:pPr>
            <a:r>
              <a:rPr lang="en-US" dirty="0" smtClean="0"/>
              <a:t>And Customers are directed to USPS to search for their address if necessary.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2119941" y="1066800"/>
            <a:ext cx="6755245" cy="5014415"/>
            <a:chOff x="2138318" y="964532"/>
            <a:chExt cx="7005682" cy="5192883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/>
            <a:srcRect t="14378"/>
            <a:stretch/>
          </p:blipFill>
          <p:spPr>
            <a:xfrm>
              <a:off x="2160966" y="964532"/>
              <a:ext cx="6983034" cy="3176337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/>
            <a:srcRect t="28967"/>
            <a:stretch/>
          </p:blipFill>
          <p:spPr>
            <a:xfrm>
              <a:off x="2138318" y="3505200"/>
              <a:ext cx="7005681" cy="2652215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6107305" y="2659607"/>
            <a:ext cx="2106663" cy="3138985"/>
            <a:chOff x="5100302" y="3139150"/>
            <a:chExt cx="2264161" cy="3642650"/>
          </a:xfrm>
        </p:grpSpPr>
        <p:sp>
          <p:nvSpPr>
            <p:cNvPr id="40" name="Rectangle 39"/>
            <p:cNvSpPr/>
            <p:nvPr/>
          </p:nvSpPr>
          <p:spPr>
            <a:xfrm>
              <a:off x="5100302" y="3139150"/>
              <a:ext cx="2264161" cy="36426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5220681" y="3261814"/>
              <a:ext cx="2026128" cy="3443786"/>
              <a:chOff x="3306815" y="2530070"/>
              <a:chExt cx="2281598" cy="3902189"/>
            </a:xfrm>
          </p:grpSpPr>
          <p:pic>
            <p:nvPicPr>
              <p:cNvPr id="42" name="Picture 41"/>
              <p:cNvPicPr>
                <a:picLocks noChangeAspect="1"/>
              </p:cNvPicPr>
              <p:nvPr/>
            </p:nvPicPr>
            <p:blipFill rotWithShape="1">
              <a:blip r:embed="rId4"/>
              <a:srcRect l="17629" t="56371" r="49887" b="2191"/>
              <a:stretch/>
            </p:blipFill>
            <p:spPr>
              <a:xfrm>
                <a:off x="3306816" y="2530070"/>
                <a:ext cx="2281596" cy="1554173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3" name="Picture 42"/>
              <p:cNvPicPr>
                <a:picLocks noChangeAspect="1"/>
              </p:cNvPicPr>
              <p:nvPr/>
            </p:nvPicPr>
            <p:blipFill rotWithShape="1">
              <a:blip r:embed="rId5"/>
              <a:srcRect l="17603" t="36174" r="50234"/>
              <a:stretch/>
            </p:blipFill>
            <p:spPr>
              <a:xfrm>
                <a:off x="3306815" y="4055355"/>
                <a:ext cx="2281598" cy="2376904"/>
              </a:xfrm>
              <a:prstGeom prst="rect">
                <a:avLst/>
              </a:prstGeom>
              <a:ln>
                <a:noFill/>
              </a:ln>
            </p:spPr>
          </p:pic>
        </p:grpSp>
      </p:grpSp>
      <p:sp>
        <p:nvSpPr>
          <p:cNvPr id="44" name="Left Brace 43"/>
          <p:cNvSpPr/>
          <p:nvPr/>
        </p:nvSpPr>
        <p:spPr>
          <a:xfrm>
            <a:off x="5199359" y="2606073"/>
            <a:ext cx="934973" cy="3429000"/>
          </a:xfrm>
          <a:prstGeom prst="leftBrace">
            <a:avLst>
              <a:gd name="adj1" fmla="val 28420"/>
              <a:gd name="adj2" fmla="val 48644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16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286000" y="871182"/>
            <a:ext cx="6553200" cy="5562600"/>
            <a:chOff x="2133600" y="1371600"/>
            <a:chExt cx="6869796" cy="5848472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/>
            <a:srcRect t="14395"/>
            <a:stretch/>
          </p:blipFill>
          <p:spPr>
            <a:xfrm>
              <a:off x="2133600" y="1371600"/>
              <a:ext cx="6869796" cy="312420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/>
            <a:srcRect t="22995"/>
            <a:stretch/>
          </p:blipFill>
          <p:spPr>
            <a:xfrm>
              <a:off x="2133600" y="4400672"/>
              <a:ext cx="6860275" cy="2819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SCE&amp;G’s </a:t>
            </a:r>
            <a:r>
              <a:rPr lang="en-US" dirty="0" smtClean="0"/>
              <a:t>“Start Service” </a:t>
            </a:r>
            <a:r>
              <a:rPr lang="en-US" dirty="0"/>
              <a:t>Process (continued)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2400" y="1066800"/>
            <a:ext cx="1676400" cy="538032"/>
          </a:xfrm>
        </p:spPr>
        <p:txBody>
          <a:bodyPr/>
          <a:lstStyle/>
          <a:p>
            <a:r>
              <a:rPr lang="en-US" dirty="0"/>
              <a:t>WEBPAGE </a:t>
            </a:r>
            <a:r>
              <a:rPr lang="en-US" dirty="0" smtClean="0"/>
              <a:t>HIGHLIGHTS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52400" y="1752600"/>
            <a:ext cx="1676400" cy="4953000"/>
          </a:xfrm>
        </p:spPr>
        <p:txBody>
          <a:bodyPr/>
          <a:lstStyle/>
          <a:p>
            <a:pPr marR="94615" lvl="0">
              <a:tabLst>
                <a:tab pos="185420" algn="l"/>
              </a:tabLst>
              <a:defRPr/>
            </a:pPr>
            <a:r>
              <a:rPr lang="en-US" dirty="0" smtClean="0"/>
              <a:t>Some premise-level checks happen immediately upon selection of the street name.</a:t>
            </a:r>
          </a:p>
          <a:p>
            <a:pPr marR="94615">
              <a:tabLst>
                <a:tab pos="185420" algn="l"/>
              </a:tabLst>
              <a:defRPr/>
            </a:pPr>
            <a:r>
              <a:rPr lang="en-US" dirty="0"/>
              <a:t>SCE&amp;G uses this number to route calls to agents ready to answer web-related issues and questions. </a:t>
            </a:r>
          </a:p>
          <a:p>
            <a:pPr marR="94615" lvl="0">
              <a:tabLst>
                <a:tab pos="185420" algn="l"/>
              </a:tabLst>
              <a:defRPr/>
            </a:pP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752600" y="2152772"/>
            <a:ext cx="1676400" cy="42438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6109648" y="2258706"/>
            <a:ext cx="1312975" cy="721057"/>
          </a:xfrm>
          <a:prstGeom prst="ellipse">
            <a:avLst/>
          </a:pr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4" name="Straight Connector 33"/>
          <p:cNvCxnSpPr>
            <a:endCxn id="33" idx="2"/>
          </p:cNvCxnSpPr>
          <p:nvPr/>
        </p:nvCxnSpPr>
        <p:spPr>
          <a:xfrm flipV="1">
            <a:off x="1842448" y="2619235"/>
            <a:ext cx="4267200" cy="39330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109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SCE&amp;G’s </a:t>
            </a:r>
            <a:r>
              <a:rPr lang="en-US" dirty="0" smtClean="0"/>
              <a:t>“Start Service” </a:t>
            </a:r>
            <a:r>
              <a:rPr lang="en-US" dirty="0"/>
              <a:t>Process (continued)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52400" y="1066800"/>
            <a:ext cx="1676400" cy="685800"/>
          </a:xfrm>
        </p:spPr>
        <p:txBody>
          <a:bodyPr/>
          <a:lstStyle/>
          <a:p>
            <a:r>
              <a:rPr lang="en-US" dirty="0" smtClean="0"/>
              <a:t>WEBPAGE HIGHLIGHTS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152400" y="1600200"/>
            <a:ext cx="1676400" cy="5105400"/>
          </a:xfrm>
        </p:spPr>
        <p:txBody>
          <a:bodyPr/>
          <a:lstStyle/>
          <a:p>
            <a:r>
              <a:rPr lang="en-US" dirty="0" smtClean="0"/>
              <a:t>If service can be established online, the next check confirms the type of services at the address.</a:t>
            </a:r>
          </a:p>
          <a:p>
            <a:r>
              <a:rPr lang="en-US" dirty="0" smtClean="0"/>
              <a:t>A new feature: If service is current active at the selected address, customers are prompted to verify known information about the service address. If customers are unable to provide this information, SCE&amp;G notes that the request may be delayed as the utility confirms the order.</a:t>
            </a:r>
          </a:p>
          <a:p>
            <a:r>
              <a:rPr lang="en-US" dirty="0" smtClean="0"/>
              <a:t>If service is scheduled for disconnection, SCE&amp;G prompts customers to start new service on the scheduled disconnection date.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2155371" y="1371600"/>
            <a:ext cx="6705600" cy="4934857"/>
            <a:chOff x="2206171" y="1476233"/>
            <a:chExt cx="6606135" cy="599784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t="13913"/>
            <a:stretch/>
          </p:blipFill>
          <p:spPr>
            <a:xfrm>
              <a:off x="2209800" y="1476233"/>
              <a:ext cx="6602506" cy="301956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/>
            <a:srcRect t="15137"/>
            <a:stretch/>
          </p:blipFill>
          <p:spPr>
            <a:xfrm>
              <a:off x="2206171" y="4495801"/>
              <a:ext cx="6606135" cy="2978272"/>
            </a:xfrm>
            <a:prstGeom prst="rect">
              <a:avLst/>
            </a:prstGeom>
          </p:spPr>
        </p:pic>
      </p:grpSp>
      <p:cxnSp>
        <p:nvCxnSpPr>
          <p:cNvPr id="11" name="Straight Connector 10"/>
          <p:cNvCxnSpPr>
            <a:endCxn id="12" idx="1"/>
          </p:cNvCxnSpPr>
          <p:nvPr/>
        </p:nvCxnSpPr>
        <p:spPr>
          <a:xfrm>
            <a:off x="1828800" y="2284521"/>
            <a:ext cx="1524000" cy="133497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3352800" y="3505200"/>
            <a:ext cx="1828800" cy="228600"/>
          </a:xfrm>
          <a:prstGeom prst="roundRect">
            <a:avLst>
              <a:gd name="adj" fmla="val 31429"/>
            </a:avLst>
          </a:pr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3338286" y="4419600"/>
            <a:ext cx="1828800" cy="914400"/>
          </a:xfrm>
          <a:prstGeom prst="roundRect">
            <a:avLst>
              <a:gd name="adj" fmla="val 31429"/>
            </a:avLst>
          </a:pr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1828800" y="2971800"/>
            <a:ext cx="1524000" cy="9525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8" idx="3"/>
            <a:endCxn id="16" idx="1"/>
          </p:cNvCxnSpPr>
          <p:nvPr/>
        </p:nvCxnSpPr>
        <p:spPr>
          <a:xfrm>
            <a:off x="1828800" y="4152900"/>
            <a:ext cx="1509486" cy="7239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04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ConEdison’s</a:t>
            </a:r>
            <a:r>
              <a:rPr lang="en-US" dirty="0" smtClean="0"/>
              <a:t> “Start-Transfer-Stop” Webpage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2400" y="1066800"/>
            <a:ext cx="1676400" cy="533400"/>
          </a:xfrm>
        </p:spPr>
        <p:txBody>
          <a:bodyPr/>
          <a:lstStyle/>
          <a:p>
            <a:r>
              <a:rPr lang="en-US" dirty="0" smtClean="0"/>
              <a:t>WEBPAGE HIGHLIGHTS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52400" y="1600200"/>
            <a:ext cx="1676400" cy="5105400"/>
          </a:xfrm>
        </p:spPr>
        <p:txBody>
          <a:bodyPr/>
          <a:lstStyle/>
          <a:p>
            <a:r>
              <a:rPr lang="en-US" dirty="0"/>
              <a:t>Customers can select from three service order paths: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Set up service at </a:t>
            </a:r>
            <a:r>
              <a:rPr lang="en-US" dirty="0"/>
              <a:t>a </a:t>
            </a:r>
            <a:r>
              <a:rPr lang="en-US" dirty="0" smtClean="0"/>
              <a:t>new address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Transfer </a:t>
            </a:r>
            <a:r>
              <a:rPr lang="en-US" dirty="0" smtClean="0"/>
              <a:t>service by stopping service at the current address and starting it at a new one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Stop </a:t>
            </a:r>
            <a:r>
              <a:rPr lang="en-US" dirty="0" smtClean="0"/>
              <a:t>service</a:t>
            </a:r>
            <a:r>
              <a:rPr lang="en-US" dirty="0"/>
              <a:t> </a:t>
            </a:r>
            <a:r>
              <a:rPr lang="en-US" dirty="0" smtClean="0"/>
              <a:t>and close account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3799" b="7654"/>
          <a:stretch/>
        </p:blipFill>
        <p:spPr>
          <a:xfrm>
            <a:off x="2209800" y="1828801"/>
            <a:ext cx="6756558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13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ConEdison’s</a:t>
            </a:r>
            <a:r>
              <a:rPr lang="en-US" dirty="0" smtClean="0"/>
              <a:t> “Start Service” Process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52400" y="1066800"/>
            <a:ext cx="1676400" cy="533400"/>
          </a:xfrm>
        </p:spPr>
        <p:txBody>
          <a:bodyPr/>
          <a:lstStyle/>
          <a:p>
            <a:r>
              <a:rPr lang="en-US" dirty="0" smtClean="0"/>
              <a:t>WEBPAGE HIGHLIGHTS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152400" y="1676400"/>
            <a:ext cx="1676400" cy="5029200"/>
          </a:xfrm>
        </p:spPr>
        <p:txBody>
          <a:bodyPr/>
          <a:lstStyle/>
          <a:p>
            <a:r>
              <a:rPr lang="en-US" dirty="0" err="1"/>
              <a:t>ConEdison</a:t>
            </a:r>
            <a:r>
              <a:rPr lang="en-US" dirty="0"/>
              <a:t> </a:t>
            </a:r>
            <a:r>
              <a:rPr lang="en-US" dirty="0" smtClean="0"/>
              <a:t>processes </a:t>
            </a:r>
            <a:r>
              <a:rPr lang="en-US" dirty="0"/>
              <a:t>most </a:t>
            </a:r>
            <a:r>
              <a:rPr lang="en-US" dirty="0" smtClean="0"/>
              <a:t>of its start</a:t>
            </a:r>
            <a:r>
              <a:rPr lang="en-US" dirty="0"/>
              <a:t>, stop, </a:t>
            </a:r>
            <a:r>
              <a:rPr lang="en-US" dirty="0" smtClean="0"/>
              <a:t>and </a:t>
            </a:r>
            <a:r>
              <a:rPr lang="en-US" dirty="0"/>
              <a:t>transfer services </a:t>
            </a:r>
            <a:r>
              <a:rPr lang="en-US" dirty="0" smtClean="0"/>
              <a:t>via the website.</a:t>
            </a:r>
          </a:p>
          <a:p>
            <a:r>
              <a:rPr lang="en-US" dirty="0" smtClean="0">
                <a:solidFill>
                  <a:srgbClr val="272525"/>
                </a:solidFill>
              </a:rPr>
              <a:t>The utility deployed a redesigned online experience in 2017, simplifying the entire </a:t>
            </a:r>
            <a:r>
              <a:rPr lang="en-US" dirty="0" err="1" smtClean="0">
                <a:solidFill>
                  <a:srgbClr val="272525"/>
                </a:solidFill>
              </a:rPr>
              <a:t>ConEdison</a:t>
            </a:r>
            <a:r>
              <a:rPr lang="en-US" dirty="0" smtClean="0">
                <a:solidFill>
                  <a:srgbClr val="272525"/>
                </a:solidFill>
              </a:rPr>
              <a:t> site, including the start-service form, and only the most important details are shown.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2133600" y="1066800"/>
            <a:ext cx="6950478" cy="5173383"/>
            <a:chOff x="2049261" y="1333500"/>
            <a:chExt cx="6950478" cy="517338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t="14445" b="7135"/>
            <a:stretch/>
          </p:blipFill>
          <p:spPr>
            <a:xfrm>
              <a:off x="2049261" y="1333500"/>
              <a:ext cx="6950478" cy="2895600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t="30145" b="7134"/>
            <a:stretch/>
          </p:blipFill>
          <p:spPr>
            <a:xfrm>
              <a:off x="2049261" y="4191000"/>
              <a:ext cx="6950478" cy="23158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540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ConEdison’s</a:t>
            </a:r>
            <a:r>
              <a:rPr lang="en-US" dirty="0" smtClean="0"/>
              <a:t> “Start Service” Process (cont’d.)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52400" y="1066800"/>
            <a:ext cx="1676400" cy="533400"/>
          </a:xfrm>
        </p:spPr>
        <p:txBody>
          <a:bodyPr/>
          <a:lstStyle/>
          <a:p>
            <a:r>
              <a:rPr lang="en-US" dirty="0" smtClean="0"/>
              <a:t>WEBPAGE HIGHLIGHTS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152400" y="1676400"/>
            <a:ext cx="1676400" cy="5029200"/>
          </a:xfrm>
        </p:spPr>
        <p:txBody>
          <a:bodyPr/>
          <a:lstStyle/>
          <a:p>
            <a:r>
              <a:rPr lang="en-US" dirty="0" smtClean="0">
                <a:solidFill>
                  <a:srgbClr val="272525"/>
                </a:solidFill>
              </a:rPr>
              <a:t>In its dense, urban service territory, address verification can be challenging. Customers are only able to enter the zip code to where they are moving and the form </a:t>
            </a:r>
            <a:r>
              <a:rPr lang="en-US" dirty="0">
                <a:solidFill>
                  <a:srgbClr val="272525"/>
                </a:solidFill>
              </a:rPr>
              <a:t>generates </a:t>
            </a:r>
            <a:r>
              <a:rPr lang="en-US" dirty="0" smtClean="0">
                <a:solidFill>
                  <a:srgbClr val="272525"/>
                </a:solidFill>
              </a:rPr>
              <a:t>dropdowns; customers then select individual address components (i.e., street name, then street number, and then apartment number).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2057400" y="1371600"/>
            <a:ext cx="6950478" cy="4597400"/>
            <a:chOff x="2145632" y="1117600"/>
            <a:chExt cx="6950478" cy="4597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t="14445" b="7135"/>
            <a:stretch/>
          </p:blipFill>
          <p:spPr>
            <a:xfrm>
              <a:off x="2145632" y="1117600"/>
              <a:ext cx="6950478" cy="289560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/>
            <a:srcRect t="31250" b="6250"/>
            <a:stretch/>
          </p:blipFill>
          <p:spPr>
            <a:xfrm>
              <a:off x="2145632" y="3429000"/>
              <a:ext cx="6950478" cy="228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867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ConEdison’s</a:t>
            </a:r>
            <a:r>
              <a:rPr lang="en-US" dirty="0"/>
              <a:t> “Start Service” </a:t>
            </a:r>
            <a:r>
              <a:rPr lang="en-US" dirty="0" smtClean="0"/>
              <a:t>Process (cont’d.)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WEBPAGE HIGHLIGHTS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52400" y="1600200"/>
            <a:ext cx="1676400" cy="5105400"/>
          </a:xfrm>
        </p:spPr>
        <p:txBody>
          <a:bodyPr/>
          <a:lstStyle/>
          <a:p>
            <a:r>
              <a:rPr lang="en-US" dirty="0" smtClean="0">
                <a:solidFill>
                  <a:srgbClr val="272525"/>
                </a:solidFill>
              </a:rPr>
              <a:t>Customers do not enter any elements of the address, except for the zip code. Street name is populated next; once a street name is selected, customers can select from a dropdown of street numbers. Once street number is selected, they can finish the address with the apartment number.</a:t>
            </a:r>
          </a:p>
          <a:p>
            <a:r>
              <a:rPr lang="en-US" dirty="0" smtClean="0">
                <a:solidFill>
                  <a:srgbClr val="272525"/>
                </a:solidFill>
              </a:rPr>
              <a:t>If </a:t>
            </a:r>
            <a:r>
              <a:rPr lang="en-US" dirty="0">
                <a:solidFill>
                  <a:srgbClr val="272525"/>
                </a:solidFill>
              </a:rPr>
              <a:t>the address is not found, customers are instructed to call.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2133600" y="1266639"/>
            <a:ext cx="6950478" cy="4858122"/>
            <a:chOff x="2057400" y="933077"/>
            <a:chExt cx="6950478" cy="485812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/>
            <a:srcRect t="14445" b="7135"/>
            <a:stretch/>
          </p:blipFill>
          <p:spPr>
            <a:xfrm>
              <a:off x="2057400" y="933077"/>
              <a:ext cx="6950478" cy="28956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/>
            <a:srcRect t="29910" b="8809"/>
            <a:stretch/>
          </p:blipFill>
          <p:spPr>
            <a:xfrm>
              <a:off x="2057400" y="3538070"/>
              <a:ext cx="6950478" cy="22531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313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ConEdison’s</a:t>
            </a:r>
            <a:r>
              <a:rPr lang="en-US" dirty="0" smtClean="0"/>
              <a:t> “Start Service” Process (cont’d.)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52400" y="1066800"/>
            <a:ext cx="1676400" cy="533400"/>
          </a:xfrm>
        </p:spPr>
        <p:txBody>
          <a:bodyPr/>
          <a:lstStyle/>
          <a:p>
            <a:r>
              <a:rPr lang="en-US" dirty="0" smtClean="0"/>
              <a:t>WEBPAGE HIGHLIGHTS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52400" y="1600200"/>
            <a:ext cx="1676400" cy="5105400"/>
          </a:xfrm>
        </p:spPr>
        <p:txBody>
          <a:bodyPr/>
          <a:lstStyle/>
          <a:p>
            <a:r>
              <a:rPr lang="en-US" dirty="0" smtClean="0"/>
              <a:t>Customers select their start service date and then verify their identification.</a:t>
            </a:r>
          </a:p>
          <a:p>
            <a:r>
              <a:rPr lang="en-US" dirty="0" smtClean="0"/>
              <a:t>The next step sets up the customer’s online profile.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105718" y="858673"/>
            <a:ext cx="6809682" cy="5846928"/>
            <a:chOff x="2105718" y="858672"/>
            <a:chExt cx="7038282" cy="638032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/>
            <a:srcRect t="14276" b="12301"/>
            <a:stretch/>
          </p:blipFill>
          <p:spPr>
            <a:xfrm>
              <a:off x="2111188" y="858672"/>
              <a:ext cx="7032812" cy="27432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/>
            <a:srcRect t="30878" b="10165"/>
            <a:stretch/>
          </p:blipFill>
          <p:spPr>
            <a:xfrm>
              <a:off x="2105719" y="3601872"/>
              <a:ext cx="7038281" cy="2209799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/>
            <a:srcRect t="31073" b="7271"/>
            <a:stretch/>
          </p:blipFill>
          <p:spPr>
            <a:xfrm>
              <a:off x="2105718" y="4953001"/>
              <a:ext cx="7038281" cy="228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725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Start- and Stop-Service Transaction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52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ConEdison’s</a:t>
            </a:r>
            <a:r>
              <a:rPr lang="en-US" dirty="0"/>
              <a:t> “Start Service” Process (cont’d.)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WEBPAGE HIGHLIGHTS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52400" y="1600200"/>
            <a:ext cx="1676400" cy="5105400"/>
          </a:xfrm>
        </p:spPr>
        <p:txBody>
          <a:bodyPr/>
          <a:lstStyle/>
          <a:p>
            <a:r>
              <a:rPr lang="en-US" dirty="0" smtClean="0"/>
              <a:t>Customers can validate their identity using their social security number, driver’s license, alien ID, public assistance ID, passport. </a:t>
            </a:r>
          </a:p>
          <a:p>
            <a:r>
              <a:rPr lang="en-US" dirty="0" err="1" smtClean="0"/>
              <a:t>ConEdison</a:t>
            </a:r>
            <a:r>
              <a:rPr lang="en-US" dirty="0" smtClean="0"/>
              <a:t> has attempted to simplify the responses to frequent customer questions, like, “Why do you need my SSN?”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464384" y="876300"/>
            <a:ext cx="6120232" cy="5638800"/>
            <a:chOff x="2464384" y="876300"/>
            <a:chExt cx="6120232" cy="5638800"/>
          </a:xfrm>
        </p:grpSpPr>
        <p:grpSp>
          <p:nvGrpSpPr>
            <p:cNvPr id="9" name="Group 8"/>
            <p:cNvGrpSpPr/>
            <p:nvPr/>
          </p:nvGrpSpPr>
          <p:grpSpPr>
            <a:xfrm>
              <a:off x="2464384" y="876300"/>
              <a:ext cx="6120232" cy="5638800"/>
              <a:chOff x="2209800" y="1052286"/>
              <a:chExt cx="6755119" cy="6590686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 rotWithShape="1">
              <a:blip r:embed="rId2"/>
              <a:srcRect t="15066"/>
              <a:stretch/>
            </p:blipFill>
            <p:spPr>
              <a:xfrm>
                <a:off x="2209800" y="1052286"/>
                <a:ext cx="6755119" cy="3048000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 rotWithShape="1">
              <a:blip r:embed="rId3"/>
              <a:srcRect t="3016"/>
              <a:stretch/>
            </p:blipFill>
            <p:spPr>
              <a:xfrm>
                <a:off x="2209800" y="3566885"/>
                <a:ext cx="6755119" cy="2217057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15101" y="5395686"/>
                <a:ext cx="6749818" cy="2247286"/>
              </a:xfrm>
              <a:prstGeom prst="rect">
                <a:avLst/>
              </a:prstGeom>
            </p:spPr>
          </p:pic>
        </p:grp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86200" y="5026869"/>
              <a:ext cx="1595893" cy="836257"/>
            </a:xfrm>
            <a:prstGeom prst="rect">
              <a:avLst/>
            </a:prstGeom>
          </p:spPr>
        </p:pic>
      </p:grpSp>
      <p:sp>
        <p:nvSpPr>
          <p:cNvPr id="12" name="Rounded Rectangle 11"/>
          <p:cNvSpPr/>
          <p:nvPr/>
        </p:nvSpPr>
        <p:spPr>
          <a:xfrm>
            <a:off x="3727247" y="4910626"/>
            <a:ext cx="1828800" cy="914400"/>
          </a:xfrm>
          <a:prstGeom prst="roundRect">
            <a:avLst>
              <a:gd name="adj" fmla="val 31429"/>
            </a:avLst>
          </a:pr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Connector 12"/>
          <p:cNvCxnSpPr>
            <a:endCxn id="12" idx="1"/>
          </p:cNvCxnSpPr>
          <p:nvPr/>
        </p:nvCxnSpPr>
        <p:spPr>
          <a:xfrm>
            <a:off x="1828800" y="3352800"/>
            <a:ext cx="1898447" cy="201502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349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PG&amp;E’s “Start or Stop Service” Webpage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WEBPAGE HIGHLIGHTS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52400" y="1600200"/>
            <a:ext cx="1676400" cy="5105400"/>
          </a:xfrm>
        </p:spPr>
        <p:txBody>
          <a:bodyPr/>
          <a:lstStyle/>
          <a:p>
            <a:r>
              <a:rPr lang="en-US" dirty="0"/>
              <a:t>Customers can select from </a:t>
            </a:r>
            <a:r>
              <a:rPr lang="en-US" dirty="0" smtClean="0"/>
              <a:t>four </a:t>
            </a:r>
            <a:r>
              <a:rPr lang="en-US" dirty="0"/>
              <a:t>service order </a:t>
            </a:r>
            <a:r>
              <a:rPr lang="en-US" dirty="0" smtClean="0"/>
              <a:t>paths: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Log in or use one-time access to stop or transfer as an </a:t>
            </a:r>
            <a:r>
              <a:rPr lang="en-US" dirty="0"/>
              <a:t>Existing </a:t>
            </a:r>
            <a:r>
              <a:rPr lang="en-US" dirty="0" smtClean="0"/>
              <a:t>customer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Start </a:t>
            </a:r>
            <a:r>
              <a:rPr lang="en-US" dirty="0"/>
              <a:t>service as a new customer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Restart services following a shutoff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Start the process to connect service at  new construction or renovation property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2151615" y="1143000"/>
            <a:ext cx="6979685" cy="5295901"/>
            <a:chOff x="2057399" y="914400"/>
            <a:chExt cx="6979685" cy="529590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/>
            <a:srcRect t="15744" b="9248"/>
            <a:stretch/>
          </p:blipFill>
          <p:spPr>
            <a:xfrm>
              <a:off x="2057399" y="914400"/>
              <a:ext cx="6979685" cy="278130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/>
            <a:srcRect t="21962" b="10221"/>
            <a:stretch/>
          </p:blipFill>
          <p:spPr>
            <a:xfrm>
              <a:off x="2057399" y="3695700"/>
              <a:ext cx="6979685" cy="25146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012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PG&amp;E’s </a:t>
            </a:r>
            <a:r>
              <a:rPr lang="en-US" dirty="0" smtClean="0"/>
              <a:t>“Start Service</a:t>
            </a:r>
            <a:r>
              <a:rPr lang="en-US" dirty="0"/>
              <a:t>” </a:t>
            </a:r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WEBPAGE HIGHLIGHTS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52400" y="1600200"/>
            <a:ext cx="1676400" cy="5105400"/>
          </a:xfrm>
        </p:spPr>
        <p:txBody>
          <a:bodyPr/>
          <a:lstStyle/>
          <a:p>
            <a:r>
              <a:rPr lang="en-US" dirty="0"/>
              <a:t>Customers </a:t>
            </a:r>
            <a:r>
              <a:rPr lang="en-US" dirty="0" smtClean="0"/>
              <a:t>select their service type. Depending on the service type, the information about what’s needed to start service changes.</a:t>
            </a:r>
          </a:p>
          <a:p>
            <a:r>
              <a:rPr lang="en-US" dirty="0" smtClean="0"/>
              <a:t>PG&amp;E also includes helpful information on the efforts that it takes to keep customer information secure.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209800" y="1600200"/>
            <a:ext cx="6598023" cy="4817833"/>
            <a:chOff x="2209800" y="1600200"/>
            <a:chExt cx="6598023" cy="481783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/>
            <a:srcRect t="15217" b="10869"/>
            <a:stretch/>
          </p:blipFill>
          <p:spPr>
            <a:xfrm>
              <a:off x="2209800" y="1600200"/>
              <a:ext cx="6598023" cy="25908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/>
            <a:srcRect t="21962" b="10221"/>
            <a:stretch/>
          </p:blipFill>
          <p:spPr>
            <a:xfrm>
              <a:off x="2209800" y="4084868"/>
              <a:ext cx="6598023" cy="2333165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3750" t="15883" r="26875" b="5294"/>
          <a:stretch/>
        </p:blipFill>
        <p:spPr>
          <a:xfrm>
            <a:off x="5825564" y="1202834"/>
            <a:ext cx="2971800" cy="2520387"/>
          </a:xfrm>
          <a:prstGeom prst="rect">
            <a:avLst/>
          </a:prstGeom>
        </p:spPr>
      </p:pic>
      <p:sp>
        <p:nvSpPr>
          <p:cNvPr id="10" name="Left Brace 9"/>
          <p:cNvSpPr/>
          <p:nvPr/>
        </p:nvSpPr>
        <p:spPr>
          <a:xfrm>
            <a:off x="5459762" y="1044197"/>
            <a:ext cx="308768" cy="2834673"/>
          </a:xfrm>
          <a:prstGeom prst="leftBrace">
            <a:avLst>
              <a:gd name="adj1" fmla="val 28420"/>
              <a:gd name="adj2" fmla="val 84486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77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PG&amp;E’s “Start Service” 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WEBPAGE HIGHLIGHTS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52400" y="1600200"/>
            <a:ext cx="1676400" cy="5105400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272525"/>
                </a:solidFill>
              </a:rPr>
              <a:t>In 2017, PG&amp;E logged more than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285,000 new customer start-service attempts online. </a:t>
            </a: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The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vast majority (43%) dropped off at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step 1 (pictured opposite), customer ID verification. </a:t>
            </a: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Of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those who made it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to the next step,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address verification, 29% dropped off. </a:t>
            </a:r>
            <a:endParaRPr lang="en-US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Following the address verification, customers select their rate plan, where approximately 9% dropped off. The final step is to confirm the details of the start service date and transaction, where about 7% dropped off. 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203077" y="990600"/>
            <a:ext cx="6603541" cy="4800601"/>
            <a:chOff x="2203077" y="990600"/>
            <a:chExt cx="6603541" cy="480060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/>
            <a:srcRect t="15217" b="6522"/>
            <a:stretch/>
          </p:blipFill>
          <p:spPr>
            <a:xfrm>
              <a:off x="2208595" y="990600"/>
              <a:ext cx="6598023" cy="274320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/>
            <a:srcRect t="15217" b="13043"/>
            <a:stretch/>
          </p:blipFill>
          <p:spPr>
            <a:xfrm>
              <a:off x="2203077" y="3276601"/>
              <a:ext cx="6598022" cy="2514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41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PG&amp;E’s “Start Service” Process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WEBPAGE HIGHLIGHTS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52400" y="1676400"/>
            <a:ext cx="1676400" cy="5029200"/>
          </a:xfrm>
        </p:spPr>
        <p:txBody>
          <a:bodyPr/>
          <a:lstStyle/>
          <a:p>
            <a:r>
              <a:rPr lang="en-US" dirty="0" smtClean="0"/>
              <a:t>Existing customers are encouraged to sign-in to update their services. For customers who do not want to sign in, they can use “one-time access” in to add, stop, or transfer service.</a:t>
            </a:r>
          </a:p>
          <a:p>
            <a:r>
              <a:rPr lang="en-US" dirty="0"/>
              <a:t>Visitor Access, also known as One Time Access, provides </a:t>
            </a:r>
            <a:r>
              <a:rPr lang="en-US" dirty="0" smtClean="0"/>
              <a:t>a limited </a:t>
            </a:r>
            <a:r>
              <a:rPr lang="en-US" dirty="0"/>
              <a:t>set of services, including making a payment online. No username or password is required, but </a:t>
            </a:r>
            <a:r>
              <a:rPr lang="en-US" dirty="0" smtClean="0"/>
              <a:t>customers are </a:t>
            </a:r>
            <a:r>
              <a:rPr lang="en-US" dirty="0"/>
              <a:t>asked to provide other identifying information, such as </a:t>
            </a:r>
            <a:r>
              <a:rPr lang="en-US" dirty="0" smtClean="0"/>
              <a:t>last </a:t>
            </a:r>
            <a:r>
              <a:rPr lang="en-US" dirty="0"/>
              <a:t>name, service-address ZIP code and the last four digits of </a:t>
            </a:r>
            <a:r>
              <a:rPr lang="en-US" dirty="0" smtClean="0"/>
              <a:t>Social </a:t>
            </a:r>
            <a:r>
              <a:rPr lang="en-US" dirty="0"/>
              <a:t>Security number. 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5385"/>
          <a:stretch/>
        </p:blipFill>
        <p:spPr>
          <a:xfrm>
            <a:off x="2133600" y="962580"/>
            <a:ext cx="3729318" cy="16764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048000" y="2286000"/>
            <a:ext cx="5791200" cy="3962400"/>
            <a:chOff x="2169886" y="2057399"/>
            <a:chExt cx="6674224" cy="54836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/>
            <a:srcRect t="14036" b="6447"/>
            <a:stretch/>
          </p:blipFill>
          <p:spPr>
            <a:xfrm>
              <a:off x="2169886" y="2057399"/>
              <a:ext cx="6674224" cy="2819401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/>
            <a:srcRect t="14743" b="7614"/>
            <a:stretch/>
          </p:blipFill>
          <p:spPr>
            <a:xfrm>
              <a:off x="2195286" y="4800600"/>
              <a:ext cx="6643914" cy="2740491"/>
            </a:xfrm>
            <a:prstGeom prst="rect">
              <a:avLst/>
            </a:prstGeom>
          </p:spPr>
        </p:pic>
      </p:grpSp>
      <p:sp>
        <p:nvSpPr>
          <p:cNvPr id="10" name="Left Brace 9"/>
          <p:cNvSpPr/>
          <p:nvPr/>
        </p:nvSpPr>
        <p:spPr>
          <a:xfrm rot="5400000">
            <a:off x="5700501" y="-747499"/>
            <a:ext cx="562398" cy="5867400"/>
          </a:xfrm>
          <a:prstGeom prst="leftBrace">
            <a:avLst>
              <a:gd name="adj1" fmla="val 8333"/>
              <a:gd name="adj2" fmla="val 90816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59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514213" y="6508495"/>
            <a:ext cx="12655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1200" cap="none" spc="-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© 2018 E Source </a:t>
            </a:r>
            <a:r>
              <a:rPr kumimoji="0" sz="1000" b="0" i="0" u="none" strike="noStrike" kern="1200" cap="none" spc="-1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||</a:t>
            </a:r>
            <a:r>
              <a:rPr kumimoji="0" sz="1000" b="0" i="0" u="none" strike="noStrike" kern="1200" cap="none" spc="-5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000" b="0" i="0" u="none" strike="noStrike" kern="1200" cap="none" spc="-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22</a:t>
            </a: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9361" y="6182104"/>
            <a:ext cx="5105400" cy="600710"/>
          </a:xfrm>
          <a:prstGeom prst="rect">
            <a:avLst/>
          </a:prstGeom>
          <a:ln w="19811">
            <a:solidFill>
              <a:srgbClr val="F7921E"/>
            </a:solidFill>
          </a:ln>
        </p:spPr>
        <p:txBody>
          <a:bodyPr vert="horz" wrap="square" lIns="0" tIns="42544" rIns="0" bIns="0" rtlCol="0">
            <a:spAutoFit/>
          </a:bodyPr>
          <a:lstStyle/>
          <a:p>
            <a:pPr marL="90170" marR="218440" lvl="0" indent="0" algn="l" defTabSz="914400" rtl="0" eaLnBrk="1" fontAlgn="auto" latinLnBrk="0" hangingPunct="1">
              <a:lnSpc>
                <a:spcPct val="100000"/>
              </a:lnSpc>
              <a:spcBef>
                <a:spcPts val="33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1200" cap="none" spc="-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You’re </a:t>
            </a:r>
            <a:r>
              <a:rPr kumimoji="0" sz="1100" b="0" i="0" u="none" strike="noStrike" kern="1200" cap="none" spc="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free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 share </a:t>
            </a:r>
            <a:r>
              <a:rPr kumimoji="0" sz="1100" b="0" i="0" u="none" strike="noStrike" kern="1200" cap="none" spc="-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this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document </a:t>
            </a:r>
            <a:r>
              <a:rPr kumimoji="0" sz="1100" b="0" i="0" u="none" strike="noStrike" kern="1200" cap="none" spc="-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its </a:t>
            </a:r>
            <a:r>
              <a:rPr kumimoji="0" sz="1100" b="0" i="0" u="none" strike="noStrike" kern="1200" cap="none" spc="-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entirety inside your company.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If </a:t>
            </a:r>
            <a:r>
              <a:rPr kumimoji="0" sz="1100" b="0" i="0" u="none" strike="noStrike" kern="1200" cap="none" spc="-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you'd  like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 quote or use </a:t>
            </a:r>
            <a:r>
              <a:rPr kumimoji="0" sz="1100" b="0" i="0" u="none" strike="noStrike" kern="1200" cap="none" spc="-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our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material outside of </a:t>
            </a:r>
            <a:r>
              <a:rPr kumimoji="0" sz="1100" b="0" i="0" u="none" strike="noStrike" kern="1200" cap="none" spc="-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your business, please </a:t>
            </a:r>
            <a:r>
              <a: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contact  </a:t>
            </a:r>
            <a:r>
              <a:rPr kumimoji="0" sz="1100" b="0" i="0" u="sng" strike="noStrike" kern="1200" cap="none" spc="0" normalizeH="0" baseline="0" noProof="0" dirty="0">
                <a:ln>
                  <a:noFill/>
                </a:ln>
                <a:solidFill>
                  <a:srgbClr val="79AC42"/>
                </a:solidFill>
                <a:effectLst/>
                <a:uLnTx/>
                <a:uFill>
                  <a:solidFill>
                    <a:srgbClr val="79AC42"/>
                  </a:solidFill>
                </a:uFill>
                <a:latin typeface="Arial"/>
                <a:ea typeface="+mn-ea"/>
                <a:cs typeface="Arial"/>
                <a:hlinkClick r:id="rId2"/>
              </a:rPr>
              <a:t>customer</a:t>
            </a:r>
            <a:r>
              <a:rPr kumimoji="0" sz="1100" b="0" i="0" u="sng" strike="noStrike" kern="1200" cap="none" spc="-45" normalizeH="0" baseline="0" noProof="0" dirty="0">
                <a:ln>
                  <a:noFill/>
                </a:ln>
                <a:solidFill>
                  <a:srgbClr val="79AC42"/>
                </a:solidFill>
                <a:effectLst/>
                <a:uLnTx/>
                <a:uFill>
                  <a:solidFill>
                    <a:srgbClr val="79AC42"/>
                  </a:solidFill>
                </a:uFill>
                <a:latin typeface="Arial"/>
                <a:ea typeface="+mn-ea"/>
                <a:cs typeface="Arial"/>
                <a:hlinkClick r:id="rId2"/>
              </a:rPr>
              <a:t> </a:t>
            </a:r>
            <a:r>
              <a:rPr kumimoji="0" sz="1100" b="0" i="0" u="sng" strike="noStrike" kern="1200" cap="none" spc="-5" normalizeH="0" baseline="0" noProof="0" dirty="0">
                <a:ln>
                  <a:noFill/>
                </a:ln>
                <a:solidFill>
                  <a:srgbClr val="79AC42"/>
                </a:solidFill>
                <a:effectLst/>
                <a:uLnTx/>
                <a:uFill>
                  <a:solidFill>
                    <a:srgbClr val="79AC42"/>
                  </a:solidFill>
                </a:uFill>
                <a:latin typeface="Arial"/>
                <a:ea typeface="+mn-ea"/>
                <a:cs typeface="Arial"/>
                <a:hlinkClick r:id="rId2"/>
              </a:rPr>
              <a:t>service</a:t>
            </a:r>
            <a:r>
              <a:rPr kumimoji="0" sz="1100" b="0" i="0" u="none" strike="noStrike" kern="1200" cap="none" spc="-5" normalizeH="0" baseline="0" noProof="0" dirty="0">
                <a:ln>
                  <a:noFill/>
                </a:ln>
                <a:solidFill>
                  <a:srgbClr val="27242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  <a:endParaRPr kumimoji="0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934200" y="0"/>
            <a:ext cx="2057400" cy="6858000"/>
          </a:xfrm>
          <a:custGeom>
            <a:avLst/>
            <a:gdLst/>
            <a:ahLst/>
            <a:cxnLst/>
            <a:rect l="l" t="t" r="r" b="b"/>
            <a:pathLst>
              <a:path w="2057400" h="6858000">
                <a:moveTo>
                  <a:pt x="0" y="6858000"/>
                </a:moveTo>
                <a:lnTo>
                  <a:pt x="2057400" y="6858000"/>
                </a:lnTo>
                <a:lnTo>
                  <a:pt x="20574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79AC42">
              <a:alpha val="85096"/>
            </a:srgb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9916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6858000"/>
                </a:moveTo>
                <a:lnTo>
                  <a:pt x="152400" y="6858000"/>
                </a:lnTo>
                <a:lnTo>
                  <a:pt x="1524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4977BA">
              <a:alpha val="85096"/>
            </a:srgbClr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086600" y="0"/>
            <a:ext cx="1776983" cy="26212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162800" y="76200"/>
            <a:ext cx="1600200" cy="1600200"/>
          </a:xfrm>
          <a:custGeom>
            <a:avLst/>
            <a:gdLst/>
            <a:ahLst/>
            <a:cxnLst/>
            <a:rect l="l" t="t" r="r" b="b"/>
            <a:pathLst>
              <a:path w="1600200" h="1600200">
                <a:moveTo>
                  <a:pt x="800100" y="0"/>
                </a:moveTo>
                <a:lnTo>
                  <a:pt x="751365" y="1460"/>
                </a:lnTo>
                <a:lnTo>
                  <a:pt x="703402" y="5785"/>
                </a:lnTo>
                <a:lnTo>
                  <a:pt x="656294" y="12892"/>
                </a:lnTo>
                <a:lnTo>
                  <a:pt x="610125" y="22696"/>
                </a:lnTo>
                <a:lnTo>
                  <a:pt x="564979" y="35114"/>
                </a:lnTo>
                <a:lnTo>
                  <a:pt x="520939" y="50062"/>
                </a:lnTo>
                <a:lnTo>
                  <a:pt x="478089" y="67456"/>
                </a:lnTo>
                <a:lnTo>
                  <a:pt x="436514" y="87212"/>
                </a:lnTo>
                <a:lnTo>
                  <a:pt x="396296" y="109248"/>
                </a:lnTo>
                <a:lnTo>
                  <a:pt x="357520" y="133478"/>
                </a:lnTo>
                <a:lnTo>
                  <a:pt x="320268" y="159820"/>
                </a:lnTo>
                <a:lnTo>
                  <a:pt x="284626" y="188189"/>
                </a:lnTo>
                <a:lnTo>
                  <a:pt x="250676" y="218503"/>
                </a:lnTo>
                <a:lnTo>
                  <a:pt x="218503" y="250676"/>
                </a:lnTo>
                <a:lnTo>
                  <a:pt x="188189" y="284626"/>
                </a:lnTo>
                <a:lnTo>
                  <a:pt x="159820" y="320268"/>
                </a:lnTo>
                <a:lnTo>
                  <a:pt x="133478" y="357520"/>
                </a:lnTo>
                <a:lnTo>
                  <a:pt x="109248" y="396296"/>
                </a:lnTo>
                <a:lnTo>
                  <a:pt x="87212" y="436514"/>
                </a:lnTo>
                <a:lnTo>
                  <a:pt x="67456" y="478089"/>
                </a:lnTo>
                <a:lnTo>
                  <a:pt x="50062" y="520939"/>
                </a:lnTo>
                <a:lnTo>
                  <a:pt x="35114" y="564979"/>
                </a:lnTo>
                <a:lnTo>
                  <a:pt x="22696" y="610125"/>
                </a:lnTo>
                <a:lnTo>
                  <a:pt x="12892" y="656294"/>
                </a:lnTo>
                <a:lnTo>
                  <a:pt x="5785" y="703402"/>
                </a:lnTo>
                <a:lnTo>
                  <a:pt x="1460" y="751365"/>
                </a:lnTo>
                <a:lnTo>
                  <a:pt x="0" y="800100"/>
                </a:lnTo>
                <a:lnTo>
                  <a:pt x="1460" y="848834"/>
                </a:lnTo>
                <a:lnTo>
                  <a:pt x="5785" y="896797"/>
                </a:lnTo>
                <a:lnTo>
                  <a:pt x="12892" y="943905"/>
                </a:lnTo>
                <a:lnTo>
                  <a:pt x="22696" y="990074"/>
                </a:lnTo>
                <a:lnTo>
                  <a:pt x="35114" y="1035220"/>
                </a:lnTo>
                <a:lnTo>
                  <a:pt x="50062" y="1079260"/>
                </a:lnTo>
                <a:lnTo>
                  <a:pt x="67456" y="1122110"/>
                </a:lnTo>
                <a:lnTo>
                  <a:pt x="87212" y="1163685"/>
                </a:lnTo>
                <a:lnTo>
                  <a:pt x="109248" y="1203903"/>
                </a:lnTo>
                <a:lnTo>
                  <a:pt x="133478" y="1242679"/>
                </a:lnTo>
                <a:lnTo>
                  <a:pt x="159820" y="1279931"/>
                </a:lnTo>
                <a:lnTo>
                  <a:pt x="188189" y="1315573"/>
                </a:lnTo>
                <a:lnTo>
                  <a:pt x="218503" y="1349523"/>
                </a:lnTo>
                <a:lnTo>
                  <a:pt x="250676" y="1381696"/>
                </a:lnTo>
                <a:lnTo>
                  <a:pt x="284626" y="1412010"/>
                </a:lnTo>
                <a:lnTo>
                  <a:pt x="320268" y="1440379"/>
                </a:lnTo>
                <a:lnTo>
                  <a:pt x="357520" y="1466721"/>
                </a:lnTo>
                <a:lnTo>
                  <a:pt x="396296" y="1490951"/>
                </a:lnTo>
                <a:lnTo>
                  <a:pt x="436514" y="1512987"/>
                </a:lnTo>
                <a:lnTo>
                  <a:pt x="478089" y="1532743"/>
                </a:lnTo>
                <a:lnTo>
                  <a:pt x="520939" y="1550137"/>
                </a:lnTo>
                <a:lnTo>
                  <a:pt x="564979" y="1565085"/>
                </a:lnTo>
                <a:lnTo>
                  <a:pt x="610125" y="1577503"/>
                </a:lnTo>
                <a:lnTo>
                  <a:pt x="656294" y="1587307"/>
                </a:lnTo>
                <a:lnTo>
                  <a:pt x="703402" y="1594414"/>
                </a:lnTo>
                <a:lnTo>
                  <a:pt x="751365" y="1598739"/>
                </a:lnTo>
                <a:lnTo>
                  <a:pt x="800100" y="1600200"/>
                </a:lnTo>
                <a:lnTo>
                  <a:pt x="848834" y="1598739"/>
                </a:lnTo>
                <a:lnTo>
                  <a:pt x="896797" y="1594414"/>
                </a:lnTo>
                <a:lnTo>
                  <a:pt x="943905" y="1587307"/>
                </a:lnTo>
                <a:lnTo>
                  <a:pt x="990074" y="1577503"/>
                </a:lnTo>
                <a:lnTo>
                  <a:pt x="1035220" y="1565085"/>
                </a:lnTo>
                <a:lnTo>
                  <a:pt x="1079260" y="1550137"/>
                </a:lnTo>
                <a:lnTo>
                  <a:pt x="1122110" y="1532743"/>
                </a:lnTo>
                <a:lnTo>
                  <a:pt x="1163685" y="1512987"/>
                </a:lnTo>
                <a:lnTo>
                  <a:pt x="1203903" y="1490951"/>
                </a:lnTo>
                <a:lnTo>
                  <a:pt x="1242679" y="1466721"/>
                </a:lnTo>
                <a:lnTo>
                  <a:pt x="1279931" y="1440379"/>
                </a:lnTo>
                <a:lnTo>
                  <a:pt x="1315573" y="1412010"/>
                </a:lnTo>
                <a:lnTo>
                  <a:pt x="1349523" y="1381696"/>
                </a:lnTo>
                <a:lnTo>
                  <a:pt x="1381696" y="1349523"/>
                </a:lnTo>
                <a:lnTo>
                  <a:pt x="1412010" y="1315573"/>
                </a:lnTo>
                <a:lnTo>
                  <a:pt x="1440379" y="1279931"/>
                </a:lnTo>
                <a:lnTo>
                  <a:pt x="1466721" y="1242679"/>
                </a:lnTo>
                <a:lnTo>
                  <a:pt x="1490951" y="1203903"/>
                </a:lnTo>
                <a:lnTo>
                  <a:pt x="1512987" y="1163685"/>
                </a:lnTo>
                <a:lnTo>
                  <a:pt x="1532743" y="1122110"/>
                </a:lnTo>
                <a:lnTo>
                  <a:pt x="1550137" y="1079260"/>
                </a:lnTo>
                <a:lnTo>
                  <a:pt x="1565085" y="1035220"/>
                </a:lnTo>
                <a:lnTo>
                  <a:pt x="1577503" y="990074"/>
                </a:lnTo>
                <a:lnTo>
                  <a:pt x="1587307" y="943905"/>
                </a:lnTo>
                <a:lnTo>
                  <a:pt x="1594414" y="896797"/>
                </a:lnTo>
                <a:lnTo>
                  <a:pt x="1598739" y="848834"/>
                </a:lnTo>
                <a:lnTo>
                  <a:pt x="1600200" y="800100"/>
                </a:lnTo>
                <a:lnTo>
                  <a:pt x="1598739" y="751365"/>
                </a:lnTo>
                <a:lnTo>
                  <a:pt x="1594414" y="703402"/>
                </a:lnTo>
                <a:lnTo>
                  <a:pt x="1587307" y="656294"/>
                </a:lnTo>
                <a:lnTo>
                  <a:pt x="1577503" y="610125"/>
                </a:lnTo>
                <a:lnTo>
                  <a:pt x="1565085" y="564979"/>
                </a:lnTo>
                <a:lnTo>
                  <a:pt x="1550137" y="520939"/>
                </a:lnTo>
                <a:lnTo>
                  <a:pt x="1532743" y="478089"/>
                </a:lnTo>
                <a:lnTo>
                  <a:pt x="1512987" y="436514"/>
                </a:lnTo>
                <a:lnTo>
                  <a:pt x="1490951" y="396296"/>
                </a:lnTo>
                <a:lnTo>
                  <a:pt x="1466721" y="357520"/>
                </a:lnTo>
                <a:lnTo>
                  <a:pt x="1440379" y="320268"/>
                </a:lnTo>
                <a:lnTo>
                  <a:pt x="1412010" y="284626"/>
                </a:lnTo>
                <a:lnTo>
                  <a:pt x="1381696" y="250676"/>
                </a:lnTo>
                <a:lnTo>
                  <a:pt x="1349523" y="218503"/>
                </a:lnTo>
                <a:lnTo>
                  <a:pt x="1315573" y="188189"/>
                </a:lnTo>
                <a:lnTo>
                  <a:pt x="1279931" y="159820"/>
                </a:lnTo>
                <a:lnTo>
                  <a:pt x="1242679" y="133478"/>
                </a:lnTo>
                <a:lnTo>
                  <a:pt x="1203903" y="109248"/>
                </a:lnTo>
                <a:lnTo>
                  <a:pt x="1163685" y="87212"/>
                </a:lnTo>
                <a:lnTo>
                  <a:pt x="1122110" y="67456"/>
                </a:lnTo>
                <a:lnTo>
                  <a:pt x="1079260" y="50062"/>
                </a:lnTo>
                <a:lnTo>
                  <a:pt x="1035220" y="35114"/>
                </a:lnTo>
                <a:lnTo>
                  <a:pt x="990074" y="22696"/>
                </a:lnTo>
                <a:lnTo>
                  <a:pt x="943905" y="12892"/>
                </a:lnTo>
                <a:lnTo>
                  <a:pt x="896797" y="5785"/>
                </a:lnTo>
                <a:lnTo>
                  <a:pt x="848834" y="1460"/>
                </a:lnTo>
                <a:lnTo>
                  <a:pt x="8001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07340" y="298145"/>
            <a:ext cx="50274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b="1" spc="-5" dirty="0">
                <a:solidFill>
                  <a:srgbClr val="4977BA"/>
                </a:solidFill>
                <a:latin typeface="Georgia"/>
                <a:cs typeface="Georgia"/>
              </a:rPr>
              <a:t>For more </a:t>
            </a:r>
            <a:r>
              <a:rPr lang="en-US" sz="2400" b="1" spc="-5" dirty="0" smtClean="0">
                <a:solidFill>
                  <a:srgbClr val="4977BA"/>
                </a:solidFill>
                <a:latin typeface="Georgia"/>
                <a:cs typeface="Georgia"/>
              </a:rPr>
              <a:t>information:</a:t>
            </a:r>
            <a:endParaRPr lang="en-US" sz="2400" b="1" spc="-5" dirty="0">
              <a:solidFill>
                <a:srgbClr val="4977BA"/>
              </a:solidFill>
              <a:latin typeface="Georgia"/>
              <a:cs typeface="Georgi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391400" y="381000"/>
            <a:ext cx="1143000" cy="1143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07340" y="1019302"/>
            <a:ext cx="6271260" cy="12747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00" marR="0" lvl="0" indent="0" algn="l" defTabSz="914400" rtl="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-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Melanie</a:t>
            </a:r>
            <a:r>
              <a:rPr kumimoji="0" sz="1200" b="0" i="0" u="none" strike="noStrike" kern="1200" cap="none" spc="-3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Wemple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0795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Managing </a:t>
            </a:r>
            <a:r>
              <a:rPr kumimoji="0" sz="1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Director, 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Consulting</a:t>
            </a:r>
            <a:r>
              <a:rPr kumimoji="0" sz="1200" b="0" i="0" u="none" strike="noStrike" kern="1200" cap="none" spc="-8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Solutions</a:t>
            </a:r>
          </a:p>
          <a:p>
            <a:pPr marL="1079500" marR="0" lvl="0" indent="0" algn="l" defTabSz="914400" rtl="0" eaLnBrk="1" fontAlgn="auto" latinLnBrk="0" hangingPunct="1">
              <a:lnSpc>
                <a:spcPct val="100000"/>
              </a:lnSpc>
              <a:spcBef>
                <a:spcPts val="2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303-345-9149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079500" marR="0" lvl="0" indent="0" algn="l" defTabSz="914400" rtl="0" eaLnBrk="1" fontAlgn="auto" latinLnBrk="0" hangingPunct="1">
              <a:lnSpc>
                <a:spcPct val="100000"/>
              </a:lnSpc>
              <a:spcBef>
                <a:spcPts val="2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sng" strike="noStrike" kern="1200" cap="none" spc="-5" normalizeH="0" baseline="0" noProof="0" dirty="0" smtClean="0">
                <a:ln>
                  <a:noFill/>
                </a:ln>
                <a:solidFill>
                  <a:srgbClr val="79AC42"/>
                </a:solidFill>
                <a:effectLst/>
                <a:uLnTx/>
                <a:uFill>
                  <a:solidFill>
                    <a:srgbClr val="79AC42"/>
                  </a:solidFill>
                </a:uFill>
                <a:latin typeface="Arial"/>
                <a:ea typeface="+mn-ea"/>
                <a:cs typeface="Arial"/>
                <a:hlinkClick r:id="rId5"/>
              </a:rPr>
              <a:t>melanie_wemple@esource.com</a:t>
            </a:r>
            <a:endParaRPr kumimoji="0" lang="en-US" sz="1200" b="0" i="0" u="sng" strike="noStrike" kern="1200" cap="none" spc="-5" normalizeH="0" baseline="0" noProof="0" dirty="0" smtClean="0">
              <a:ln>
                <a:noFill/>
              </a:ln>
              <a:solidFill>
                <a:srgbClr val="79AC42"/>
              </a:solidFill>
              <a:effectLst/>
              <a:uLnTx/>
              <a:uFill>
                <a:solidFill>
                  <a:srgbClr val="79AC42"/>
                </a:solidFill>
              </a:uFill>
              <a:latin typeface="Arial"/>
              <a:ea typeface="+mn-ea"/>
              <a:cs typeface="Arial"/>
            </a:endParaRPr>
          </a:p>
          <a:p>
            <a:pPr marL="1079500" marR="0" lvl="0" indent="0" algn="l" defTabSz="914400" rtl="0" eaLnBrk="1" fontAlgn="auto" latinLnBrk="0" hangingPunct="1">
              <a:lnSpc>
                <a:spcPct val="100000"/>
              </a:lnSpc>
              <a:spcBef>
                <a:spcPts val="2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sng" spc="-5" dirty="0">
              <a:solidFill>
                <a:srgbClr val="79AC42"/>
              </a:solidFill>
              <a:uFill>
                <a:solidFill>
                  <a:srgbClr val="79AC42"/>
                </a:solidFill>
              </a:uFill>
              <a:latin typeface="Arial"/>
              <a:cs typeface="Arial"/>
            </a:endParaRPr>
          </a:p>
          <a:p>
            <a:pPr marL="1079500" marR="0" lvl="0" indent="0" algn="l" defTabSz="914400" rtl="0" eaLnBrk="1" fontAlgn="auto" latinLnBrk="0" hangingPunct="1">
              <a:lnSpc>
                <a:spcPct val="100000"/>
              </a:lnSpc>
              <a:spcBef>
                <a:spcPts val="2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07340" y="1066800"/>
            <a:ext cx="890498" cy="104772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905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Most utilities offer at least one fully-automated channel for start- </a:t>
            </a:r>
            <a:r>
              <a:rPr lang="en-US" dirty="0"/>
              <a:t>and stop-service </a:t>
            </a:r>
            <a:r>
              <a:rPr lang="en-US" dirty="0" smtClean="0"/>
              <a:t>transactions</a:t>
            </a:r>
            <a:endParaRPr lang="en-US" sz="24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152400" y="1371600"/>
            <a:ext cx="1676400" cy="2209800"/>
          </a:xfrm>
        </p:spPr>
        <p:txBody>
          <a:bodyPr/>
          <a:lstStyle/>
          <a:p>
            <a: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Most utilities offer at least one fully-automated channel for start- and stop-service </a:t>
            </a:r>
            <a:r>
              <a:rPr lang="en-US" dirty="0" smtClean="0"/>
              <a:t>transactions.</a:t>
            </a:r>
          </a:p>
          <a:p>
            <a: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T</a:t>
            </a:r>
            <a:r>
              <a:rPr lang="en-US" dirty="0" smtClean="0"/>
              <a:t>he fully-automated </a:t>
            </a:r>
            <a:r>
              <a:rPr lang="en-US" dirty="0"/>
              <a:t>channels that respondents indicated they provided </a:t>
            </a:r>
            <a:r>
              <a:rPr lang="en-US" dirty="0" smtClean="0"/>
              <a:t>to customers were web </a:t>
            </a:r>
            <a:r>
              <a:rPr lang="en-US" dirty="0"/>
              <a:t>and </a:t>
            </a:r>
            <a:r>
              <a:rPr lang="en-US" dirty="0" smtClean="0"/>
              <a:t>IVR.</a:t>
            </a:r>
          </a:p>
          <a:p>
            <a: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No utilities indicated that they provided start- or stop-service in a mobile app or via text message</a:t>
            </a:r>
            <a:endParaRPr lang="en-US" dirty="0"/>
          </a:p>
          <a:p>
            <a: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Clr>
                <a:schemeClr val="accent2"/>
              </a:buClr>
            </a:pP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667000" y="1267326"/>
            <a:ext cx="9448012" cy="4724400"/>
            <a:chOff x="2857078" y="1580501"/>
            <a:chExt cx="9373022" cy="4724400"/>
          </a:xfrm>
        </p:grpSpPr>
        <p:grpSp>
          <p:nvGrpSpPr>
            <p:cNvPr id="3" name="Group 2"/>
            <p:cNvGrpSpPr/>
            <p:nvPr/>
          </p:nvGrpSpPr>
          <p:grpSpPr>
            <a:xfrm>
              <a:off x="2857078" y="1580501"/>
              <a:ext cx="9373022" cy="4724400"/>
              <a:chOff x="3047578" y="1600200"/>
              <a:chExt cx="9373022" cy="4724400"/>
            </a:xfrm>
          </p:grpSpPr>
          <p:graphicFrame>
            <p:nvGraphicFramePr>
              <p:cNvPr id="6" name="Chart 5"/>
              <p:cNvGraphicFramePr/>
              <p:nvPr>
                <p:extLst>
                  <p:ext uri="{D42A27DB-BD31-4B8C-83A1-F6EECF244321}">
                    <p14:modId xmlns:p14="http://schemas.microsoft.com/office/powerpoint/2010/main" val="446843331"/>
                  </p:ext>
                </p:extLst>
              </p:nvPr>
            </p:nvGraphicFramePr>
            <p:xfrm>
              <a:off x="3047578" y="1727185"/>
              <a:ext cx="6133312" cy="44958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10" name="Chart 9"/>
              <p:cNvGraphicFramePr/>
              <p:nvPr>
                <p:extLst>
                  <p:ext uri="{D42A27DB-BD31-4B8C-83A1-F6EECF244321}">
                    <p14:modId xmlns:p14="http://schemas.microsoft.com/office/powerpoint/2010/main" val="998050245"/>
                  </p:ext>
                </p:extLst>
              </p:nvPr>
            </p:nvGraphicFramePr>
            <p:xfrm>
              <a:off x="4953788" y="1600200"/>
              <a:ext cx="7466812" cy="47244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45CBE34-E7EE-DD4F-926D-0CFDB1684A7D}"/>
                </a:ext>
              </a:extLst>
            </p:cNvPr>
            <p:cNvSpPr txBox="1"/>
            <p:nvPr/>
          </p:nvSpPr>
          <p:spPr>
            <a:xfrm>
              <a:off x="3163088" y="6035968"/>
              <a:ext cx="51054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Sources: Utility</a:t>
              </a:r>
              <a:r>
                <a:rPr lang="en-US" sz="800" dirty="0" smtClean="0">
                  <a:solidFill>
                    <a:srgbClr val="272525"/>
                  </a:solidFill>
                </a:rPr>
                <a:t> </a:t>
              </a:r>
              <a:r>
                <a:rPr lang="en-US" sz="800" dirty="0">
                  <a:solidFill>
                    <a:srgbClr val="272525"/>
                  </a:solidFill>
                </a:rPr>
                <a:t>interviews conducted in </a:t>
              </a:r>
              <a:r>
                <a:rPr lang="en-US" sz="800" dirty="0" smtClean="0">
                  <a:solidFill>
                    <a:srgbClr val="272525"/>
                  </a:solidFill>
                </a:rPr>
                <a:t>2018 and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data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from E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Source E-Business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Metrics Survey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2016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15088" y="4912667"/>
            <a:ext cx="1713712" cy="1676400"/>
            <a:chOff x="152400" y="4191000"/>
            <a:chExt cx="1713712" cy="1676400"/>
          </a:xfrm>
        </p:grpSpPr>
        <p:sp>
          <p:nvSpPr>
            <p:cNvPr id="7" name="Rectangle 6"/>
            <p:cNvSpPr/>
            <p:nvPr/>
          </p:nvSpPr>
          <p:spPr>
            <a:xfrm>
              <a:off x="305259" y="4343399"/>
              <a:ext cx="1414818" cy="13716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“</a:t>
              </a:r>
              <a:r>
                <a:rPr lang="en-US" sz="11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Fully-automated</a:t>
              </a:r>
              <a:r>
                <a:rPr lang="en-US" sz="11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” refers to transactions that do not require an agent to intervene at any point in the process.</a:t>
              </a:r>
            </a:p>
          </p:txBody>
        </p:sp>
        <p:sp>
          <p:nvSpPr>
            <p:cNvPr id="18" name="Frame 17"/>
            <p:cNvSpPr/>
            <p:nvPr/>
          </p:nvSpPr>
          <p:spPr>
            <a:xfrm>
              <a:off x="152400" y="4191000"/>
              <a:ext cx="1713712" cy="1676400"/>
            </a:xfrm>
            <a:prstGeom prst="frame">
              <a:avLst>
                <a:gd name="adj1" fmla="val 294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1" name="Text Placeholder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14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838200"/>
          </a:xfrm>
        </p:spPr>
        <p:txBody>
          <a:bodyPr/>
          <a:lstStyle/>
          <a:p>
            <a:r>
              <a:rPr lang="en-US" dirty="0" smtClean="0"/>
              <a:t>More than half of utilities offer fully-automated </a:t>
            </a:r>
            <a:r>
              <a:rPr lang="en-US" dirty="0"/>
              <a:t>online</a:t>
            </a:r>
            <a:br>
              <a:rPr lang="en-US" dirty="0"/>
            </a:br>
            <a:r>
              <a:rPr lang="en-US" dirty="0" smtClean="0"/>
              <a:t>start- and stop-service transactions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Nearly equal </a:t>
            </a:r>
            <a:r>
              <a:rPr lang="en-US" dirty="0"/>
              <a:t>proportions </a:t>
            </a:r>
            <a:r>
              <a:rPr lang="en-US" dirty="0" smtClean="0"/>
              <a:t>of utilities provide fully-automated start- and stop-service transactions on their websites.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362200" y="1074821"/>
            <a:ext cx="9906000" cy="4849456"/>
            <a:chOff x="2667000" y="1191856"/>
            <a:chExt cx="9906000" cy="4849456"/>
          </a:xfrm>
        </p:grpSpPr>
        <p:grpSp>
          <p:nvGrpSpPr>
            <p:cNvPr id="16" name="Group 15"/>
            <p:cNvGrpSpPr/>
            <p:nvPr/>
          </p:nvGrpSpPr>
          <p:grpSpPr>
            <a:xfrm>
              <a:off x="2667000" y="1191856"/>
              <a:ext cx="9906000" cy="4516582"/>
              <a:chOff x="2590800" y="1655618"/>
              <a:chExt cx="9906000" cy="4516582"/>
            </a:xfrm>
          </p:grpSpPr>
          <p:grpSp>
            <p:nvGrpSpPr>
              <p:cNvPr id="15" name="Group 14"/>
              <p:cNvGrpSpPr/>
              <p:nvPr/>
            </p:nvGrpSpPr>
            <p:grpSpPr>
              <a:xfrm>
                <a:off x="2590800" y="1655618"/>
                <a:ext cx="9906000" cy="4516582"/>
                <a:chOff x="2590800" y="1655618"/>
                <a:chExt cx="9906000" cy="4516582"/>
              </a:xfrm>
            </p:grpSpPr>
            <p:graphicFrame>
              <p:nvGraphicFramePr>
                <p:cNvPr id="14" name="Chart 13"/>
                <p:cNvGraphicFramePr/>
                <p:nvPr>
                  <p:extLst>
                    <p:ext uri="{D42A27DB-BD31-4B8C-83A1-F6EECF244321}">
                      <p14:modId xmlns:p14="http://schemas.microsoft.com/office/powerpoint/2010/main" val="1824086049"/>
                    </p:ext>
                  </p:extLst>
                </p:nvPr>
              </p:nvGraphicFramePr>
              <p:xfrm>
                <a:off x="4800600" y="1655618"/>
                <a:ext cx="7696200" cy="449580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2"/>
                </a:graphicData>
              </a:graphic>
            </p:graphicFrame>
            <p:sp>
              <p:nvSpPr>
                <p:cNvPr id="12" name="Rectangle 11"/>
                <p:cNvSpPr/>
                <p:nvPr/>
              </p:nvSpPr>
              <p:spPr>
                <a:xfrm>
                  <a:off x="5660858" y="5392326"/>
                  <a:ext cx="2705100" cy="7078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800" b="1" dirty="0"/>
                    <a:t>Base</a:t>
                  </a:r>
                  <a:r>
                    <a:rPr lang="en-US" sz="800" dirty="0"/>
                    <a:t>: </a:t>
                  </a:r>
                  <a:r>
                    <a:rPr lang="en-US" sz="800" dirty="0" smtClean="0"/>
                    <a:t>n=30 </a:t>
                  </a:r>
                  <a:r>
                    <a:rPr lang="en-US" sz="800" b="1" dirty="0"/>
                    <a:t>Question</a:t>
                  </a:r>
                  <a:r>
                    <a:rPr lang="en-US" sz="800" dirty="0"/>
                    <a:t>: Does the utility </a:t>
                  </a:r>
                  <a:r>
                    <a:rPr lang="en-US" sz="800" dirty="0" smtClean="0"/>
                    <a:t>fully automate stop-service </a:t>
                  </a:r>
                  <a:r>
                    <a:rPr lang="en-US" sz="800" dirty="0"/>
                    <a:t>orders through the following channels? Website (that is, are orders submitted via a web form and completed without agent intervention for clerical work or for additional customer contact?) </a:t>
                  </a:r>
                </a:p>
              </p:txBody>
            </p:sp>
            <p:graphicFrame>
              <p:nvGraphicFramePr>
                <p:cNvPr id="6" name="Chart 5"/>
                <p:cNvGraphicFramePr/>
                <p:nvPr>
                  <p:extLst>
                    <p:ext uri="{D42A27DB-BD31-4B8C-83A1-F6EECF244321}">
                      <p14:modId xmlns:p14="http://schemas.microsoft.com/office/powerpoint/2010/main" val="1737962059"/>
                    </p:ext>
                  </p:extLst>
                </p:nvPr>
              </p:nvGraphicFramePr>
              <p:xfrm>
                <a:off x="2590800" y="1676400"/>
                <a:ext cx="6477000" cy="449580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</p:grpSp>
          <p:sp>
            <p:nvSpPr>
              <p:cNvPr id="11" name="Rectangle 10"/>
              <p:cNvSpPr/>
              <p:nvPr/>
            </p:nvSpPr>
            <p:spPr>
              <a:xfrm>
                <a:off x="2773279" y="5392326"/>
                <a:ext cx="2705100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Base</a:t>
                </a:r>
                <a:r>
                  <a:rPr lang="en-US" sz="800" dirty="0"/>
                  <a:t>: </a:t>
                </a:r>
                <a:r>
                  <a:rPr lang="en-US" sz="800" dirty="0" smtClean="0"/>
                  <a:t>n=30 </a:t>
                </a:r>
                <a:r>
                  <a:rPr lang="en-US" sz="800" b="1" dirty="0"/>
                  <a:t>Question</a:t>
                </a:r>
                <a:r>
                  <a:rPr lang="en-US" sz="800" dirty="0"/>
                  <a:t>: Does the utility </a:t>
                </a:r>
                <a:r>
                  <a:rPr lang="en-US" sz="800" dirty="0" smtClean="0"/>
                  <a:t>fully automate start-service </a:t>
                </a:r>
                <a:r>
                  <a:rPr lang="en-US" sz="800" dirty="0"/>
                  <a:t>orders through the following channels? Website (that is, are orders submitted via a web form and completed without agent intervention for clerical work or for additional customer </a:t>
                </a:r>
                <a:r>
                  <a:rPr lang="en-US" sz="800" dirty="0" smtClean="0"/>
                  <a:t>contact?) </a:t>
                </a:r>
                <a:endParaRPr lang="en-US" sz="800" dirty="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45CBE34-E7EE-DD4F-926D-0CFDB1684A7D}"/>
                </a:ext>
              </a:extLst>
            </p:cNvPr>
            <p:cNvSpPr txBox="1"/>
            <p:nvPr/>
          </p:nvSpPr>
          <p:spPr>
            <a:xfrm>
              <a:off x="2849479" y="5825868"/>
              <a:ext cx="567088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Sources: U</a:t>
              </a:r>
              <a:r>
                <a:rPr lang="en-US" sz="800" dirty="0" smtClean="0">
                  <a:solidFill>
                    <a:srgbClr val="272525"/>
                  </a:solidFill>
                </a:rPr>
                <a:t>utility </a:t>
              </a:r>
              <a:r>
                <a:rPr lang="en-US" sz="800" dirty="0">
                  <a:solidFill>
                    <a:srgbClr val="272525"/>
                  </a:solidFill>
                </a:rPr>
                <a:t>interviews conducted in </a:t>
              </a:r>
              <a:r>
                <a:rPr lang="en-US" sz="800" dirty="0" smtClean="0">
                  <a:solidFill>
                    <a:srgbClr val="272525"/>
                  </a:solidFill>
                </a:rPr>
                <a:t>2018 and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data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from E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Source E-Business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Metrics Survey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2016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491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Very few provide fully-automated IVR start- and stop-service transactions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/>
              <a:t>Very few utilities use the IVR to offer fully-automated </a:t>
            </a:r>
            <a:r>
              <a:rPr lang="en-US" dirty="0" smtClean="0"/>
              <a:t>start- or </a:t>
            </a:r>
            <a:r>
              <a:rPr lang="en-US" dirty="0"/>
              <a:t>strop-service </a:t>
            </a:r>
            <a:r>
              <a:rPr lang="en-US" dirty="0" smtClean="0"/>
              <a:t>transactions.</a:t>
            </a:r>
          </a:p>
          <a:p>
            <a: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Stopping existing service is less complex than starting service; as such, it’s not surprising that more utilities fully-automate the stop transaction than the start-service.</a:t>
            </a:r>
          </a:p>
          <a:p>
            <a: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One utility with a fully-automated IVR option for both start- and stop-service indicated that the success rate for start-service was exceptionally low in the IVR; the utility is considering pausing this channel for start service until it can be improved. </a:t>
            </a:r>
            <a:endParaRPr lang="en-US" dirty="0"/>
          </a:p>
          <a:p>
            <a:pPr marL="171450" indent="-17145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2286000" y="1066800"/>
            <a:ext cx="6629400" cy="4921645"/>
            <a:chOff x="2590800" y="1402955"/>
            <a:chExt cx="6629400" cy="4921645"/>
          </a:xfrm>
        </p:grpSpPr>
        <p:grpSp>
          <p:nvGrpSpPr>
            <p:cNvPr id="13" name="Group 12"/>
            <p:cNvGrpSpPr/>
            <p:nvPr/>
          </p:nvGrpSpPr>
          <p:grpSpPr>
            <a:xfrm>
              <a:off x="2590800" y="1402955"/>
              <a:ext cx="6629400" cy="4632523"/>
              <a:chOff x="2514600" y="1676400"/>
              <a:chExt cx="6629400" cy="4632523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2514600" y="1676400"/>
                <a:ext cx="6629400" cy="4495800"/>
                <a:chOff x="2552700" y="2133600"/>
                <a:chExt cx="6629400" cy="4495800"/>
              </a:xfrm>
            </p:grpSpPr>
            <p:graphicFrame>
              <p:nvGraphicFramePr>
                <p:cNvPr id="6" name="Chart 5"/>
                <p:cNvGraphicFramePr/>
                <p:nvPr>
                  <p:extLst>
                    <p:ext uri="{D42A27DB-BD31-4B8C-83A1-F6EECF244321}">
                      <p14:modId xmlns:p14="http://schemas.microsoft.com/office/powerpoint/2010/main" val="3277343938"/>
                    </p:ext>
                  </p:extLst>
                </p:nvPr>
              </p:nvGraphicFramePr>
              <p:xfrm>
                <a:off x="2552700" y="2133600"/>
                <a:ext cx="6553200" cy="449580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2"/>
                </a:graphicData>
              </a:graphic>
            </p:graphicFrame>
            <p:graphicFrame>
              <p:nvGraphicFramePr>
                <p:cNvPr id="7" name="Chart 6"/>
                <p:cNvGraphicFramePr/>
                <p:nvPr>
                  <p:extLst>
                    <p:ext uri="{D42A27DB-BD31-4B8C-83A1-F6EECF244321}">
                      <p14:modId xmlns:p14="http://schemas.microsoft.com/office/powerpoint/2010/main" val="1241424214"/>
                    </p:ext>
                  </p:extLst>
                </p:nvPr>
              </p:nvGraphicFramePr>
              <p:xfrm>
                <a:off x="4914900" y="2844800"/>
                <a:ext cx="4267200" cy="330200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</p:grpSp>
          <p:sp>
            <p:nvSpPr>
              <p:cNvPr id="12" name="Rectangle 11"/>
              <p:cNvSpPr/>
              <p:nvPr/>
            </p:nvSpPr>
            <p:spPr>
              <a:xfrm>
                <a:off x="5922579" y="5601037"/>
                <a:ext cx="27051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Base</a:t>
                </a:r>
                <a:r>
                  <a:rPr lang="en-US" sz="800" dirty="0"/>
                  <a:t>: </a:t>
                </a:r>
                <a:r>
                  <a:rPr lang="en-US" sz="800" dirty="0" smtClean="0"/>
                  <a:t>n=27 </a:t>
                </a:r>
                <a:r>
                  <a:rPr lang="en-US" sz="800" b="1" dirty="0" smtClean="0"/>
                  <a:t>Question</a:t>
                </a:r>
                <a:r>
                  <a:rPr lang="en-US" sz="800" dirty="0"/>
                  <a:t>: Does the utility fully automate </a:t>
                </a:r>
                <a:r>
                  <a:rPr lang="en-US" sz="800" dirty="0" smtClean="0"/>
                  <a:t>stop-service </a:t>
                </a:r>
                <a:r>
                  <a:rPr lang="en-US" sz="800" dirty="0"/>
                  <a:t>orders through the following channels? IVR (that is, are orders submitted via the IVR and completed without agent intervention for clerical work or for additional customer contact?) </a:t>
                </a: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2836479" y="5601037"/>
                <a:ext cx="27051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800" b="1" dirty="0"/>
                  <a:t>Base</a:t>
                </a:r>
                <a:r>
                  <a:rPr lang="en-US" sz="800" dirty="0"/>
                  <a:t>: n=29 </a:t>
                </a:r>
                <a:r>
                  <a:rPr lang="en-US" sz="800" b="1" dirty="0"/>
                  <a:t>Question</a:t>
                </a:r>
                <a:r>
                  <a:rPr lang="en-US" sz="800" dirty="0"/>
                  <a:t>: Does the utility fully automate stop-service orders through the following channels? IVR (that is, are orders submitted via the IVR and completed without agent intervention for clerical work or for additional customer contact?) </a:t>
                </a: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45CBE34-E7EE-DD4F-926D-0CFDB1684A7D}"/>
                </a:ext>
              </a:extLst>
            </p:cNvPr>
            <p:cNvSpPr txBox="1"/>
            <p:nvPr/>
          </p:nvSpPr>
          <p:spPr>
            <a:xfrm>
              <a:off x="2781300" y="6109156"/>
              <a:ext cx="6172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Sources: Utility</a:t>
              </a:r>
              <a:r>
                <a:rPr lang="en-US" sz="800" dirty="0" smtClean="0">
                  <a:solidFill>
                    <a:srgbClr val="272525"/>
                  </a:solidFill>
                </a:rPr>
                <a:t> </a:t>
              </a:r>
              <a:r>
                <a:rPr lang="en-US" sz="800" dirty="0">
                  <a:solidFill>
                    <a:srgbClr val="272525"/>
                  </a:solidFill>
                </a:rPr>
                <a:t>interviews conducted in </a:t>
              </a:r>
              <a:r>
                <a:rPr lang="en-US" sz="800" dirty="0" smtClean="0">
                  <a:solidFill>
                    <a:srgbClr val="272525"/>
                  </a:solidFill>
                </a:rPr>
                <a:t>2018 and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data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from E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Source E-Business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Metrics Survey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2016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878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Amount of fully-automated start-service transactions varies widely  for utilities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152400" y="1066800"/>
            <a:ext cx="1676400" cy="304800"/>
          </a:xfrm>
        </p:spPr>
        <p:txBody>
          <a:bodyPr/>
          <a:lstStyle/>
          <a:p>
            <a:r>
              <a:rPr lang="en-US" dirty="0" smtClean="0"/>
              <a:t>DATA INSIGHTS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152400" y="1447800"/>
            <a:ext cx="1676400" cy="5257800"/>
          </a:xfrm>
        </p:spPr>
        <p:txBody>
          <a:bodyPr/>
          <a:lstStyle/>
          <a:p>
            <a:r>
              <a:rPr lang="en-US" dirty="0" smtClean="0"/>
              <a:t>Utility success with fully-automated start-service transactions is wide-ranging. One utility reported that fifty-two percent of its total start-service transactions were fully-automated, while another utility reported that only 1 percent were. </a:t>
            </a:r>
          </a:p>
          <a:p>
            <a:r>
              <a:rPr lang="en-US" dirty="0" smtClean="0"/>
              <a:t>Arguably</a:t>
            </a:r>
            <a:r>
              <a:rPr lang="en-US" dirty="0"/>
              <a:t>, due to the complexity of the </a:t>
            </a:r>
            <a:r>
              <a:rPr lang="en-US" dirty="0" smtClean="0"/>
              <a:t>start-service </a:t>
            </a:r>
            <a:r>
              <a:rPr lang="en-US" dirty="0"/>
              <a:t>transaction, </a:t>
            </a:r>
            <a:r>
              <a:rPr lang="en-US" dirty="0" smtClean="0"/>
              <a:t>most companies </a:t>
            </a:r>
            <a:r>
              <a:rPr lang="en-US" dirty="0"/>
              <a:t>continue to need an agent to </a:t>
            </a:r>
            <a:r>
              <a:rPr lang="en-US" dirty="0" smtClean="0"/>
              <a:t>assist customers in completing start-service orders. </a:t>
            </a:r>
            <a:endParaRPr lang="en-US" dirty="0"/>
          </a:p>
          <a:p>
            <a:r>
              <a:rPr lang="en-US" dirty="0" smtClean="0"/>
              <a:t> 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2362200" y="1082040"/>
            <a:ext cx="6400800" cy="5078938"/>
            <a:chOff x="2362200" y="1082040"/>
            <a:chExt cx="6400800" cy="5078938"/>
          </a:xfrm>
        </p:grpSpPr>
        <p:graphicFrame>
          <p:nvGraphicFramePr>
            <p:cNvPr id="11" name="Chart 10"/>
            <p:cNvGraphicFramePr/>
            <p:nvPr>
              <p:extLst>
                <p:ext uri="{D42A27DB-BD31-4B8C-83A1-F6EECF244321}">
                  <p14:modId xmlns:p14="http://schemas.microsoft.com/office/powerpoint/2010/main" val="2288230925"/>
                </p:ext>
              </p:extLst>
            </p:nvPr>
          </p:nvGraphicFramePr>
          <p:xfrm>
            <a:off x="2362200" y="1082040"/>
            <a:ext cx="6400800" cy="4419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2621279" y="5329981"/>
              <a:ext cx="4419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Source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: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Data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from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Source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E-Business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Metrics Survey 2016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Base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: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Utilities that reported using fully-automated web or IVR channels; </a:t>
              </a:r>
              <a:r>
                <a:rPr kumimoji="0" lang="en-US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Questions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:S5_1.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How many total start-service orders did the utility receive through all channels for the year 2015? (If the utility tracks transfer orders separate from start-service orders, please assume one start per transfer for this section.); </a:t>
              </a:r>
              <a:r>
                <a:rPr kumimoji="0" 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S5_0a. Number </a:t>
              </a: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fully automated start-service orders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858000" y="1600200"/>
            <a:ext cx="1524000" cy="1447800"/>
            <a:chOff x="6705600" y="4267200"/>
            <a:chExt cx="1905000" cy="1905000"/>
          </a:xfrm>
        </p:grpSpPr>
        <p:grpSp>
          <p:nvGrpSpPr>
            <p:cNvPr id="8" name="Group 7"/>
            <p:cNvGrpSpPr/>
            <p:nvPr/>
          </p:nvGrpSpPr>
          <p:grpSpPr>
            <a:xfrm>
              <a:off x="6705600" y="4267200"/>
              <a:ext cx="1905000" cy="1905000"/>
              <a:chOff x="6705600" y="4267200"/>
              <a:chExt cx="1905000" cy="1905000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6705600" y="4267200"/>
                <a:ext cx="1905000" cy="1905000"/>
              </a:xfrm>
              <a:prstGeom prst="ellipse">
                <a:avLst/>
              </a:prstGeom>
              <a:noFill/>
              <a:ln w="57150" cmpd="sng">
                <a:solidFill>
                  <a:schemeClr val="accent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6819900" y="4381500"/>
                <a:ext cx="1676400" cy="1676400"/>
              </a:xfrm>
              <a:prstGeom prst="ellipse">
                <a:avLst/>
              </a:prstGeom>
              <a:solidFill>
                <a:schemeClr val="accent4"/>
              </a:solidFill>
              <a:ln w="57150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6934199" y="4571999"/>
              <a:ext cx="1447800" cy="1184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On average, </a:t>
              </a:r>
              <a:r>
                <a:rPr lang="en-US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15% </a:t>
              </a:r>
              <a:r>
                <a:rPr lang="en-US" sz="105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of start-service transactions are </a:t>
              </a:r>
              <a:r>
                <a:rPr lang="en-US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fully-automated.</a:t>
              </a:r>
              <a:endParaRPr 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17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041CD-03EE-B141-B9CA-6E84F1AAB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Notable variance in share of fully-automated stop-service transactions by utility 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353602-D085-3A46-8BA9-08515B7AEA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DATA INSIGHTS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B2B239-533F-EB46-88F2-528062B440E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1200" dirty="0" smtClean="0"/>
              <a:t>Similar to start-service, stop-service has a wide-range of fully-automated transactions. However, on average, utilities process more fully-automated stop-service transactions than start-service. </a:t>
            </a:r>
          </a:p>
          <a:p>
            <a:r>
              <a:rPr lang="en-US" sz="1200" dirty="0" smtClean="0"/>
              <a:t>Because </a:t>
            </a:r>
            <a:r>
              <a:rPr lang="en-US" sz="1200" dirty="0"/>
              <a:t>customers use known account and address information to complete </a:t>
            </a:r>
            <a:r>
              <a:rPr lang="en-US" sz="1200" dirty="0" smtClean="0"/>
              <a:t>a stop-service request, this transaction type is less complex, making it more suitable for self-service channels. </a:t>
            </a:r>
            <a:endParaRPr lang="en-US" sz="12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2286000" y="1347485"/>
            <a:ext cx="6324600" cy="4741312"/>
            <a:chOff x="2286000" y="1347485"/>
            <a:chExt cx="6324600" cy="4741312"/>
          </a:xfrm>
        </p:grpSpPr>
        <p:sp>
          <p:nvSpPr>
            <p:cNvPr id="9" name="TextBox 8"/>
            <p:cNvSpPr txBox="1"/>
            <p:nvPr/>
          </p:nvSpPr>
          <p:spPr>
            <a:xfrm>
              <a:off x="2743200" y="5257800"/>
              <a:ext cx="4953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sz="800" b="1" dirty="0">
                  <a:solidFill>
                    <a:srgbClr val="272525"/>
                  </a:solidFill>
                </a:rPr>
                <a:t>Source</a:t>
              </a:r>
              <a:r>
                <a:rPr lang="en-US" sz="800" dirty="0">
                  <a:solidFill>
                    <a:srgbClr val="272525"/>
                  </a:solidFill>
                </a:rPr>
                <a:t>: </a:t>
              </a:r>
              <a:r>
                <a:rPr lang="en-US" sz="800" dirty="0" smtClean="0">
                  <a:solidFill>
                    <a:srgbClr val="272525"/>
                  </a:solidFill>
                </a:rPr>
                <a:t>Data </a:t>
              </a:r>
              <a:r>
                <a:rPr lang="en-US" sz="800" dirty="0">
                  <a:solidFill>
                    <a:srgbClr val="272525"/>
                  </a:solidFill>
                </a:rPr>
                <a:t>from E Source E-Business Metrics Survey 2016</a:t>
              </a:r>
            </a:p>
            <a:p>
              <a:pPr lvl="0">
                <a:defRPr/>
              </a:pPr>
              <a:endParaRPr lang="en-US" sz="800" dirty="0">
                <a:solidFill>
                  <a:srgbClr val="272525"/>
                </a:solidFill>
              </a:endParaRPr>
            </a:p>
            <a:p>
              <a:pPr lvl="0">
                <a:defRPr/>
              </a:pPr>
              <a:r>
                <a:rPr lang="en-US" sz="800" b="1" dirty="0">
                  <a:solidFill>
                    <a:srgbClr val="272525"/>
                  </a:solidFill>
                </a:rPr>
                <a:t>Base</a:t>
              </a:r>
              <a:r>
                <a:rPr lang="en-US" sz="800" dirty="0">
                  <a:solidFill>
                    <a:srgbClr val="272525"/>
                  </a:solidFill>
                </a:rPr>
                <a:t>: Utilities that reported using fully-automated web or IVR channels; </a:t>
              </a:r>
              <a:r>
                <a:rPr lang="en-US" sz="800" b="1" dirty="0" smtClean="0">
                  <a:solidFill>
                    <a:srgbClr val="272525"/>
                  </a:solidFill>
                </a:rPr>
                <a:t>Questions</a:t>
              </a:r>
              <a:r>
                <a:rPr lang="en-US" sz="800" dirty="0" smtClean="0">
                  <a:solidFill>
                    <a:srgbClr val="272525"/>
                  </a:solidFill>
                </a:rPr>
                <a:t>:S5_6. </a:t>
              </a:r>
              <a:r>
                <a:rPr lang="en-US" sz="800" dirty="0">
                  <a:solidFill>
                    <a:srgbClr val="272525"/>
                  </a:solidFill>
                </a:rPr>
                <a:t>How many total </a:t>
              </a:r>
              <a:r>
                <a:rPr lang="en-US" sz="800" dirty="0" smtClean="0">
                  <a:solidFill>
                    <a:srgbClr val="272525"/>
                  </a:solidFill>
                </a:rPr>
                <a:t>stop-service </a:t>
              </a:r>
              <a:r>
                <a:rPr lang="en-US" sz="800" dirty="0">
                  <a:solidFill>
                    <a:srgbClr val="272525"/>
                  </a:solidFill>
                </a:rPr>
                <a:t>orders did the utility receive through all channels for the year 2015? (If the utility tracks transfer orders separate from start-service orders, please assume one start per transfer for this section.); </a:t>
              </a:r>
              <a:r>
                <a:rPr lang="en-US" sz="800" dirty="0" smtClean="0">
                  <a:solidFill>
                    <a:srgbClr val="272525"/>
                  </a:solidFill>
                </a:rPr>
                <a:t>S5_13. </a:t>
              </a:r>
              <a:r>
                <a:rPr lang="en-US" sz="800" dirty="0">
                  <a:solidFill>
                    <a:srgbClr val="272525"/>
                  </a:solidFill>
                </a:rPr>
                <a:t>Number fully automated </a:t>
              </a:r>
              <a:r>
                <a:rPr lang="en-US" sz="800" dirty="0" smtClean="0">
                  <a:solidFill>
                    <a:srgbClr val="272525"/>
                  </a:solidFill>
                </a:rPr>
                <a:t>stop-service orders</a:t>
              </a:r>
              <a:endParaRPr lang="en-US" sz="800" dirty="0">
                <a:solidFill>
                  <a:srgbClr val="272525"/>
                </a:solidFill>
              </a:endParaRPr>
            </a:p>
          </p:txBody>
        </p:sp>
        <p:graphicFrame>
          <p:nvGraphicFramePr>
            <p:cNvPr id="11" name="Chart 10"/>
            <p:cNvGraphicFramePr/>
            <p:nvPr>
              <p:extLst>
                <p:ext uri="{D42A27DB-BD31-4B8C-83A1-F6EECF244321}">
                  <p14:modId xmlns:p14="http://schemas.microsoft.com/office/powerpoint/2010/main" val="2752280233"/>
                </p:ext>
              </p:extLst>
            </p:nvPr>
          </p:nvGraphicFramePr>
          <p:xfrm>
            <a:off x="2286000" y="1347485"/>
            <a:ext cx="6324600" cy="40627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2" name="Group 11"/>
          <p:cNvGrpSpPr/>
          <p:nvPr/>
        </p:nvGrpSpPr>
        <p:grpSpPr>
          <a:xfrm>
            <a:off x="6858000" y="1600200"/>
            <a:ext cx="1524000" cy="1447800"/>
            <a:chOff x="6705600" y="4267200"/>
            <a:chExt cx="1905000" cy="1905000"/>
          </a:xfrm>
        </p:grpSpPr>
        <p:grpSp>
          <p:nvGrpSpPr>
            <p:cNvPr id="13" name="Group 12"/>
            <p:cNvGrpSpPr/>
            <p:nvPr/>
          </p:nvGrpSpPr>
          <p:grpSpPr>
            <a:xfrm>
              <a:off x="6705600" y="4267200"/>
              <a:ext cx="1905000" cy="1905000"/>
              <a:chOff x="6705600" y="4267200"/>
              <a:chExt cx="1905000" cy="1905000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6705600" y="4267200"/>
                <a:ext cx="1905000" cy="1905000"/>
              </a:xfrm>
              <a:prstGeom prst="ellipse">
                <a:avLst/>
              </a:prstGeom>
              <a:noFill/>
              <a:ln w="57150" cmpd="sng"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6819900" y="4381500"/>
                <a:ext cx="1676400" cy="1676400"/>
              </a:xfrm>
              <a:prstGeom prst="ellipse">
                <a:avLst/>
              </a:prstGeom>
              <a:solidFill>
                <a:schemeClr val="accent3"/>
              </a:solidFill>
              <a:ln w="57150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6934199" y="4571999"/>
              <a:ext cx="1447800" cy="1184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On average, </a:t>
              </a:r>
              <a:r>
                <a:rPr lang="en-US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18% </a:t>
              </a:r>
              <a:r>
                <a:rPr lang="en-US" sz="105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of </a:t>
              </a:r>
              <a:r>
                <a:rPr lang="en-US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stop-service </a:t>
              </a:r>
              <a:r>
                <a:rPr lang="en-US" sz="105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transactions are </a:t>
              </a:r>
              <a:r>
                <a:rPr lang="en-US" sz="105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fully-automated.</a:t>
              </a:r>
              <a:endParaRPr 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11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Ameren’s </a:t>
            </a:r>
            <a:r>
              <a:rPr lang="en-US" dirty="0" smtClean="0"/>
              <a:t>fully-automated start- and stop-service </a:t>
            </a:r>
            <a:r>
              <a:rPr lang="en-US" dirty="0"/>
              <a:t>transactions </a:t>
            </a:r>
            <a:r>
              <a:rPr lang="en-US" dirty="0" smtClean="0"/>
              <a:t>are </a:t>
            </a:r>
            <a:r>
              <a:rPr lang="en-US" dirty="0"/>
              <a:t>below average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152400" y="1066800"/>
            <a:ext cx="1676400" cy="381000"/>
          </a:xfrm>
        </p:spPr>
        <p:txBody>
          <a:bodyPr/>
          <a:lstStyle/>
          <a:p>
            <a:r>
              <a:rPr lang="en-US" dirty="0" smtClean="0"/>
              <a:t>Insights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2"/>
          </p:nvPr>
        </p:nvSpPr>
        <p:spPr>
          <a:xfrm>
            <a:off x="152400" y="1447800"/>
            <a:ext cx="1676400" cy="5257800"/>
          </a:xfrm>
        </p:spPr>
        <p:txBody>
          <a:bodyPr/>
          <a:lstStyle/>
          <a:p>
            <a:r>
              <a:rPr lang="en-US" dirty="0" smtClean="0"/>
              <a:t>Despite providing a fully-automated online experience, Ameren’s shares fully-automated start- and stop-service transactions are below average.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2286000" y="1143000"/>
            <a:ext cx="6553200" cy="4975830"/>
            <a:chOff x="2133600" y="1143000"/>
            <a:chExt cx="6553200" cy="4975830"/>
          </a:xfrm>
        </p:grpSpPr>
        <p:graphicFrame>
          <p:nvGraphicFramePr>
            <p:cNvPr id="11" name="Chart 10"/>
            <p:cNvGraphicFramePr/>
            <p:nvPr>
              <p:extLst>
                <p:ext uri="{D42A27DB-BD31-4B8C-83A1-F6EECF244321}">
                  <p14:modId xmlns:p14="http://schemas.microsoft.com/office/powerpoint/2010/main" val="3858470836"/>
                </p:ext>
              </p:extLst>
            </p:nvPr>
          </p:nvGraphicFramePr>
          <p:xfrm>
            <a:off x="2362200" y="1143000"/>
            <a:ext cx="6324600" cy="4419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2133600" y="5334000"/>
              <a:ext cx="563880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Source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: data from </a:t>
              </a:r>
              <a:r>
                <a:rPr kumimoji="0" 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Ameren (Jan 2017 – Sept 2018) and E 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Source </a:t>
              </a:r>
              <a:r>
                <a:rPr kumimoji="0" 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E-Business 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Metrics Survey 2016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72525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Questions</a:t>
              </a:r>
              <a:r>
                <a:rPr kumimoji="0" 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:S5_1. 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How many total start-service orders did the utility receive through all channels </a:t>
              </a:r>
              <a:r>
                <a:rPr kumimoji="0" 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for 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the year 2015? (If the utility tracks transfer orders separate from start-service orders, please assume one start per transfer for this section.); </a:t>
              </a:r>
              <a:r>
                <a:rPr kumimoji="0" 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S5_0a. Number </a:t>
              </a: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272525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fully automated start-service orders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022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-Report-PPT_2016">
  <a:themeElements>
    <a:clrScheme name="E Source Brand 2015">
      <a:dk1>
        <a:srgbClr val="272525"/>
      </a:dk1>
      <a:lt1>
        <a:srgbClr val="FFFFFF"/>
      </a:lt1>
      <a:dk2>
        <a:srgbClr val="545F65"/>
      </a:dk2>
      <a:lt2>
        <a:srgbClr val="C7C6C5"/>
      </a:lt2>
      <a:accent1>
        <a:srgbClr val="7AAD42"/>
      </a:accent1>
      <a:accent2>
        <a:srgbClr val="4A77BB"/>
      </a:accent2>
      <a:accent3>
        <a:srgbClr val="F7931E"/>
      </a:accent3>
      <a:accent4>
        <a:srgbClr val="6D9CB3"/>
      </a:accent4>
      <a:accent5>
        <a:srgbClr val="B56D10"/>
      </a:accent5>
      <a:accent6>
        <a:srgbClr val="C7C6C5"/>
      </a:accent6>
      <a:hlink>
        <a:srgbClr val="7AAD42"/>
      </a:hlink>
      <a:folHlink>
        <a:srgbClr val="7AAD4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fault" id="{E89A5766-32D0-4887-BA4E-63C77B3271B8}" vid="{EA29D570-5356-4177-A377-152909E0BB8A}"/>
    </a:ext>
  </a:extLst>
</a:theme>
</file>

<file path=ppt/theme/theme2.xml><?xml version="1.0" encoding="utf-8"?>
<a:theme xmlns:a="http://schemas.openxmlformats.org/drawingml/2006/main" name="Contents">
  <a:themeElements>
    <a:clrScheme name="E Source Brand 2015">
      <a:dk1>
        <a:srgbClr val="272525"/>
      </a:dk1>
      <a:lt1>
        <a:srgbClr val="FFFFFF"/>
      </a:lt1>
      <a:dk2>
        <a:srgbClr val="545F65"/>
      </a:dk2>
      <a:lt2>
        <a:srgbClr val="C7C6C5"/>
      </a:lt2>
      <a:accent1>
        <a:srgbClr val="7AAD42"/>
      </a:accent1>
      <a:accent2>
        <a:srgbClr val="4A77BB"/>
      </a:accent2>
      <a:accent3>
        <a:srgbClr val="F7931E"/>
      </a:accent3>
      <a:accent4>
        <a:srgbClr val="6D9CB3"/>
      </a:accent4>
      <a:accent5>
        <a:srgbClr val="B56D10"/>
      </a:accent5>
      <a:accent6>
        <a:srgbClr val="C7C6C5"/>
      </a:accent6>
      <a:hlink>
        <a:srgbClr val="7AAD42"/>
      </a:hlink>
      <a:folHlink>
        <a:srgbClr val="7AAD4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xt">
  <a:themeElements>
    <a:clrScheme name="E Source Brand 2015">
      <a:dk1>
        <a:srgbClr val="272525"/>
      </a:dk1>
      <a:lt1>
        <a:srgbClr val="FFFFFF"/>
      </a:lt1>
      <a:dk2>
        <a:srgbClr val="545F65"/>
      </a:dk2>
      <a:lt2>
        <a:srgbClr val="C7C6C5"/>
      </a:lt2>
      <a:accent1>
        <a:srgbClr val="7AAD42"/>
      </a:accent1>
      <a:accent2>
        <a:srgbClr val="4A77BB"/>
      </a:accent2>
      <a:accent3>
        <a:srgbClr val="F7931E"/>
      </a:accent3>
      <a:accent4>
        <a:srgbClr val="6D9CB3"/>
      </a:accent4>
      <a:accent5>
        <a:srgbClr val="B56D10"/>
      </a:accent5>
      <a:accent6>
        <a:srgbClr val="C7C6C5"/>
      </a:accent6>
      <a:hlink>
        <a:srgbClr val="7AAD42"/>
      </a:hlink>
      <a:folHlink>
        <a:srgbClr val="7AAD4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ection title">
  <a:themeElements>
    <a:clrScheme name="E Source Brand 2015">
      <a:dk1>
        <a:srgbClr val="272525"/>
      </a:dk1>
      <a:lt1>
        <a:srgbClr val="FFFFFF"/>
      </a:lt1>
      <a:dk2>
        <a:srgbClr val="545F65"/>
      </a:dk2>
      <a:lt2>
        <a:srgbClr val="C7C6C5"/>
      </a:lt2>
      <a:accent1>
        <a:srgbClr val="7AAD42"/>
      </a:accent1>
      <a:accent2>
        <a:srgbClr val="4A77BB"/>
      </a:accent2>
      <a:accent3>
        <a:srgbClr val="F7931E"/>
      </a:accent3>
      <a:accent4>
        <a:srgbClr val="6D9CB3"/>
      </a:accent4>
      <a:accent5>
        <a:srgbClr val="B56D10"/>
      </a:accent5>
      <a:accent6>
        <a:srgbClr val="C7C6C5"/>
      </a:accent6>
      <a:hlink>
        <a:srgbClr val="7AAD42"/>
      </a:hlink>
      <a:folHlink>
        <a:srgbClr val="7AAD4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Blank">
  <a:themeElements>
    <a:clrScheme name="E Source Brand 2015">
      <a:dk1>
        <a:srgbClr val="272525"/>
      </a:dk1>
      <a:lt1>
        <a:srgbClr val="FFFFFF"/>
      </a:lt1>
      <a:dk2>
        <a:srgbClr val="545F65"/>
      </a:dk2>
      <a:lt2>
        <a:srgbClr val="C7C6C5"/>
      </a:lt2>
      <a:accent1>
        <a:srgbClr val="7AAD42"/>
      </a:accent1>
      <a:accent2>
        <a:srgbClr val="4A77BB"/>
      </a:accent2>
      <a:accent3>
        <a:srgbClr val="F7931E"/>
      </a:accent3>
      <a:accent4>
        <a:srgbClr val="6D9CB3"/>
      </a:accent4>
      <a:accent5>
        <a:srgbClr val="B56D10"/>
      </a:accent5>
      <a:accent6>
        <a:srgbClr val="C7C6C5"/>
      </a:accent6>
      <a:hlink>
        <a:srgbClr val="7AAD42"/>
      </a:hlink>
      <a:folHlink>
        <a:srgbClr val="7AAD4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14758</TotalTime>
  <Words>3356</Words>
  <Application>Microsoft Office PowerPoint</Application>
  <PresentationFormat>On-screen Show (4:3)</PresentationFormat>
  <Paragraphs>265</Paragraphs>
  <Slides>35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Arial</vt:lpstr>
      <vt:lpstr>Arial</vt:lpstr>
      <vt:lpstr>Arial Narrow</vt:lpstr>
      <vt:lpstr>Calibri</vt:lpstr>
      <vt:lpstr>Georgia</vt:lpstr>
      <vt:lpstr>Wingdings</vt:lpstr>
      <vt:lpstr>ES-Report-PPT_2016</vt:lpstr>
      <vt:lpstr>Contents</vt:lpstr>
      <vt:lpstr>Text</vt:lpstr>
      <vt:lpstr>Section title</vt:lpstr>
      <vt:lpstr>Blank</vt:lpstr>
      <vt:lpstr>Start-Transfer-Stop Service Digital Transactions </vt:lpstr>
      <vt:lpstr>Table of contents</vt:lpstr>
      <vt:lpstr>Start- and Stop-Service Transaction Data</vt:lpstr>
      <vt:lpstr>Most utilities offer at least one fully-automated channel for start- and stop-service transactions</vt:lpstr>
      <vt:lpstr>More than half of utilities offer fully-automated online start- and stop-service transactions</vt:lpstr>
      <vt:lpstr>Very few provide fully-automated IVR start- and stop-service transactions</vt:lpstr>
      <vt:lpstr>Amount of fully-automated start-service transactions varies widely  for utilities</vt:lpstr>
      <vt:lpstr>Notable variance in share of fully-automated stop-service transactions by utility </vt:lpstr>
      <vt:lpstr>Ameren’s fully-automated start- and stop-service transactions are below average</vt:lpstr>
      <vt:lpstr>Variance in utility performance by service order type can be stark</vt:lpstr>
      <vt:lpstr>Customer Channel Preferences for Start-Stop-Transfer</vt:lpstr>
      <vt:lpstr>Residential customer’s channel preference for moving transactions</vt:lpstr>
      <vt:lpstr>More than any other customer group, younger customers self-serve online for moving</vt:lpstr>
      <vt:lpstr>Multiperson households self-serve online when moving more than single- or two-person households</vt:lpstr>
      <vt:lpstr>Online Practices and Best in Class Examples</vt:lpstr>
      <vt:lpstr>Market Scan: Utility Practices</vt:lpstr>
      <vt:lpstr>Online usability for start, stop, transfer</vt:lpstr>
      <vt:lpstr>Requiring customers to log in is not common when starting new service</vt:lpstr>
      <vt:lpstr>Market Scan: Utility Overview </vt:lpstr>
      <vt:lpstr>SCE&amp;G “Moving” Webpage</vt:lpstr>
      <vt:lpstr>SCE&amp;G’s “Start Service” Process </vt:lpstr>
      <vt:lpstr>SCE&amp;G’s “Start Service” Process (continued)</vt:lpstr>
      <vt:lpstr>SCE&amp;G’s “Start Service” Process (continued)</vt:lpstr>
      <vt:lpstr>SCE&amp;G’s “Start Service” Process (continued)</vt:lpstr>
      <vt:lpstr>ConEdison’s “Start-Transfer-Stop” Webpage</vt:lpstr>
      <vt:lpstr>ConEdison’s “Start Service” Process</vt:lpstr>
      <vt:lpstr>ConEdison’s “Start Service” Process (cont’d.)</vt:lpstr>
      <vt:lpstr>ConEdison’s “Start Service” Process (cont’d.)</vt:lpstr>
      <vt:lpstr>ConEdison’s “Start Service” Process (cont’d.)</vt:lpstr>
      <vt:lpstr>ConEdison’s “Start Service” Process (cont’d.)</vt:lpstr>
      <vt:lpstr>PG&amp;E’s “Start or Stop Service” Webpage</vt:lpstr>
      <vt:lpstr>PG&amp;E’s “Start Service” Process</vt:lpstr>
      <vt:lpstr>PG&amp;E’s “Start Service” Process</vt:lpstr>
      <vt:lpstr>PG&amp;E’s “Start Service” Process</vt:lpstr>
      <vt:lpstr>For more information:</vt:lpstr>
    </vt:vector>
  </TitlesOfParts>
  <Company>E Source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Thompson</dc:creator>
  <cp:lastModifiedBy>Melanie Wemple</cp:lastModifiedBy>
  <cp:revision>601</cp:revision>
  <cp:lastPrinted>2018-09-06T23:28:41Z</cp:lastPrinted>
  <dcterms:created xsi:type="dcterms:W3CDTF">2016-08-08T18:43:36Z</dcterms:created>
  <dcterms:modified xsi:type="dcterms:W3CDTF">2019-01-30T19:31:59Z</dcterms:modified>
</cp:coreProperties>
</file>